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6.xml" ContentType="application/vnd.openxmlformats-officedocument.drawingml.chart+xml"/>
  <Override PartName="/ppt/charts/chartEx1.xml" ContentType="application/vnd.ms-office.chartex+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374" r:id="rId3"/>
    <p:sldId id="313" r:id="rId4"/>
    <p:sldId id="318" r:id="rId5"/>
    <p:sldId id="354" r:id="rId6"/>
    <p:sldId id="355" r:id="rId7"/>
    <p:sldId id="315" r:id="rId8"/>
    <p:sldId id="360" r:id="rId9"/>
    <p:sldId id="295" r:id="rId10"/>
    <p:sldId id="287" r:id="rId11"/>
    <p:sldId id="471" r:id="rId12"/>
    <p:sldId id="256" r:id="rId13"/>
    <p:sldId id="401" r:id="rId14"/>
    <p:sldId id="288" r:id="rId15"/>
    <p:sldId id="408" r:id="rId16"/>
    <p:sldId id="406" r:id="rId17"/>
    <p:sldId id="407" r:id="rId18"/>
    <p:sldId id="376" r:id="rId19"/>
    <p:sldId id="404" r:id="rId20"/>
    <p:sldId id="297" r:id="rId21"/>
    <p:sldId id="381" r:id="rId22"/>
    <p:sldId id="405" r:id="rId23"/>
    <p:sldId id="409" r:id="rId24"/>
    <p:sldId id="410" r:id="rId25"/>
    <p:sldId id="412" r:id="rId26"/>
    <p:sldId id="411" r:id="rId27"/>
    <p:sldId id="383" r:id="rId28"/>
    <p:sldId id="489" r:id="rId29"/>
    <p:sldId id="414" r:id="rId30"/>
    <p:sldId id="415" r:id="rId31"/>
    <p:sldId id="472" r:id="rId32"/>
    <p:sldId id="467" r:id="rId33"/>
    <p:sldId id="418" r:id="rId34"/>
    <p:sldId id="419" r:id="rId35"/>
    <p:sldId id="420" r:id="rId36"/>
    <p:sldId id="421" r:id="rId37"/>
    <p:sldId id="422" r:id="rId38"/>
    <p:sldId id="477" r:id="rId39"/>
    <p:sldId id="478" r:id="rId40"/>
    <p:sldId id="479" r:id="rId41"/>
    <p:sldId id="476" r:id="rId42"/>
    <p:sldId id="480" r:id="rId43"/>
    <p:sldId id="473" r:id="rId44"/>
    <p:sldId id="474" r:id="rId45"/>
    <p:sldId id="475" r:id="rId46"/>
    <p:sldId id="469" r:id="rId47"/>
    <p:sldId id="481" r:id="rId48"/>
    <p:sldId id="428" r:id="rId49"/>
    <p:sldId id="429" r:id="rId50"/>
    <p:sldId id="482" r:id="rId51"/>
    <p:sldId id="298" r:id="rId52"/>
    <p:sldId id="387" r:id="rId53"/>
    <p:sldId id="388" r:id="rId54"/>
    <p:sldId id="483" r:id="rId55"/>
    <p:sldId id="484" r:id="rId56"/>
    <p:sldId id="485" r:id="rId57"/>
    <p:sldId id="486" r:id="rId58"/>
    <p:sldId id="487" r:id="rId59"/>
    <p:sldId id="488" r:id="rId60"/>
    <p:sldId id="491" r:id="rId61"/>
    <p:sldId id="490" r:id="rId62"/>
    <p:sldId id="492" r:id="rId63"/>
    <p:sldId id="493" r:id="rId64"/>
    <p:sldId id="494" r:id="rId65"/>
    <p:sldId id="495" r:id="rId66"/>
    <p:sldId id="395" r:id="rId67"/>
    <p:sldId id="400" r:id="rId6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C01A7896-81F1-485A-9E0D-E6F74C63165A}">
          <p14:sldIdLst>
            <p14:sldId id="261"/>
          </p14:sldIdLst>
        </p14:section>
        <p14:section name="Dados atuais" id="{E785B5D3-A9EF-4EDB-8D4B-45E068D570A6}">
          <p14:sldIdLst>
            <p14:sldId id="374"/>
            <p14:sldId id="313"/>
            <p14:sldId id="318"/>
            <p14:sldId id="354"/>
            <p14:sldId id="355"/>
            <p14:sldId id="315"/>
            <p14:sldId id="360"/>
          </p14:sldIdLst>
        </p14:section>
        <p14:section name="Demanda" id="{388AEC27-0EA4-4356-8952-98B178C3BB57}">
          <p14:sldIdLst>
            <p14:sldId id="295"/>
            <p14:sldId id="287"/>
            <p14:sldId id="471"/>
            <p14:sldId id="256"/>
            <p14:sldId id="401"/>
            <p14:sldId id="288"/>
            <p14:sldId id="408"/>
            <p14:sldId id="406"/>
            <p14:sldId id="407"/>
          </p14:sldIdLst>
        </p14:section>
        <p14:section name="Avaliação usuários" id="{34E84DE3-9406-4A27-ACF9-163D897C0A04}">
          <p14:sldIdLst>
            <p14:sldId id="376"/>
            <p14:sldId id="404"/>
            <p14:sldId id="297"/>
            <p14:sldId id="381"/>
            <p14:sldId id="405"/>
            <p14:sldId id="409"/>
            <p14:sldId id="410"/>
            <p14:sldId id="412"/>
            <p14:sldId id="411"/>
            <p14:sldId id="383"/>
            <p14:sldId id="489"/>
            <p14:sldId id="414"/>
            <p14:sldId id="415"/>
            <p14:sldId id="472"/>
            <p14:sldId id="467"/>
            <p14:sldId id="418"/>
            <p14:sldId id="419"/>
            <p14:sldId id="420"/>
            <p14:sldId id="421"/>
            <p14:sldId id="422"/>
            <p14:sldId id="477"/>
            <p14:sldId id="478"/>
            <p14:sldId id="479"/>
            <p14:sldId id="476"/>
            <p14:sldId id="480"/>
            <p14:sldId id="473"/>
            <p14:sldId id="474"/>
            <p14:sldId id="475"/>
            <p14:sldId id="469"/>
            <p14:sldId id="481"/>
            <p14:sldId id="428"/>
            <p14:sldId id="429"/>
            <p14:sldId id="482"/>
          </p14:sldIdLst>
        </p14:section>
        <p14:section name="Modelo" id="{89E78A05-2423-4B29-BAC7-0681339C4E13}">
          <p14:sldIdLst>
            <p14:sldId id="298"/>
            <p14:sldId id="387"/>
            <p14:sldId id="388"/>
            <p14:sldId id="483"/>
            <p14:sldId id="484"/>
            <p14:sldId id="485"/>
            <p14:sldId id="486"/>
            <p14:sldId id="487"/>
            <p14:sldId id="488"/>
          </p14:sldIdLst>
        </p14:section>
        <p14:section name="Custos operacionais e Tarifa" id="{18A3046F-2338-485E-BF85-6C417698C6C2}">
          <p14:sldIdLst>
            <p14:sldId id="491"/>
            <p14:sldId id="490"/>
            <p14:sldId id="492"/>
            <p14:sldId id="493"/>
            <p14:sldId id="494"/>
            <p14:sldId id="495"/>
            <p14:sldId id="395"/>
            <p14:sldId id="400"/>
          </p14:sldIdLst>
        </p14:section>
      </p14:sectionLst>
    </p:ext>
    <p:ext uri="{EFAFB233-063F-42B5-8137-9DF3F51BA10A}">
      <p15:sldGuideLst xmlns:p15="http://schemas.microsoft.com/office/powerpoint/2012/main">
        <p15:guide id="1" orient="horz" pos="1162"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66"/>
    <a:srgbClr val="5B9BD5"/>
    <a:srgbClr val="FFFFCC"/>
    <a:srgbClr val="9FD9AA"/>
    <a:srgbClr val="3333FF"/>
    <a:srgbClr val="9966FF"/>
    <a:srgbClr val="CCECFF"/>
    <a:srgbClr val="99CCFF"/>
    <a:srgbClr val="00CCFF"/>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Estilo com Tema 1 - Ênfas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AF606853-7671-496A-8E4F-DF71F8EC918B}" styleName="Estilo Escuro 1 - Ênfase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Estilo Médio 1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Estilo Claro 2 - Ênfas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showGuides="1">
      <p:cViewPr varScale="1">
        <p:scale>
          <a:sx n="79" d="100"/>
          <a:sy n="79" d="100"/>
        </p:scale>
        <p:origin x="634" y="72"/>
      </p:cViewPr>
      <p:guideLst>
        <p:guide orient="horz" pos="1162"/>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192.168.42.225\drv_g\Projeto\(595)%20Extrema\Doc_tec\Estudo%20de%20oferta\(Extrema)%20Estudo%20de%20oferta%20v9.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1%20-%20Oficina\A%20-%20Projetos%20Atuais\Extrema\Doc_tec\Base%20de%20dado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192.168.42.225\drv_g\Projeto\(595)%20Extrema\Doc_tec\Dados\Base%20de%20dado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192.168.42.225\drv_g\Projeto\(595)%20Extrema\Doc_tec\(Extrema)%20Analise%20Fretamento_v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192.168.42.225\drv_g\Projeto\(595)%20Extrema\Doc_tec\Estudo%20de%20oferta\(Extrema)%20Estudo%20de%20oferta%20v9.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192.168.42.225\drv_g\Projeto\(595)%20Extrema\Doc_tec\Estudo%20de%20oferta\(Extrema)%20Estudo%20de%20oferta%20v9.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192.168.42.225\drv_g\Projeto\(595)%20Extrema\Doc_tec\Estudo%20de%20oferta\(Extrema)%20Estudo%20de%20oferta%20v9.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file:///\\192.168.42.225\drv_g\Projeto\(595)%20Extrema\Doc_tec\Estudo%20de%20oferta\(Extrema)%20Estudo%20de%20oferta%20v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92.168.42.225\drv_g\Projeto\(595)%20Extrema\Doc_tec\Estudo%20de%20oferta\(Extrema)%20Estudo%20de%20oferta%20v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92.168.42.225\drv_g\Projeto\(595)%20Extrema\Doc_tec\Estudo%20de%20oferta\(Extrema)%20Estudo%20de%20oferta%20v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192.168.42.225\drv_g\Projeto\(595)%20Extrema\Doc_tec\Dados\Base%20de%20dado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192.168.42.225\drv_g\Projeto\(595)%20Extrema\Doc_tec\Dados\Base%20de%20dado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192.168.42.225\drv_g\Projeto\(595)%20Extrema\Doc_tec\Dados\Base%20de%20dado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192.168.42.225\drv_g\Projeto\(595)%20Extrema\Doc_tec\Dados\Base%20de%20dado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xlsx"/></Relationships>
</file>

<file path=ppt/charts/_rels/chartEx1.xml.rels><?xml version="1.0" encoding="UTF-8" standalone="yes"?>
<Relationships xmlns="http://schemas.openxmlformats.org/package/2006/relationships"><Relationship Id="rId3" Type="http://schemas.microsoft.com/office/2011/relationships/chartColorStyle" Target="colors16.xml"/><Relationship Id="rId2" Type="http://schemas.microsoft.com/office/2011/relationships/chartStyle" Target="style16.xml"/><Relationship Id="rId1" Type="http://schemas.openxmlformats.org/officeDocument/2006/relationships/oleObject" Target="Pasta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'[(Extrema) Estudo de oferta v9.xlsx]Prog. Atual'!$M$16</c:f>
              <c:strCache>
                <c:ptCount val="1"/>
                <c:pt idx="0">
                  <c:v>útil</c:v>
                </c:pt>
              </c:strCache>
            </c:strRef>
          </c:tx>
          <c:spPr>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'[(Extrema) Estudo de oferta v9.xlsx]Prog. Atual'!$L$17:$L$35</c:f>
              <c:numCache>
                <c:formatCode>General</c:formatCode>
                <c:ptCount val="19"/>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numCache>
            </c:numRef>
          </c:cat>
          <c:val>
            <c:numRef>
              <c:f>'[(Extrema) Estudo de oferta v9.xlsx]Prog. Atual'!$M$17:$M$35</c:f>
              <c:numCache>
                <c:formatCode>General</c:formatCode>
                <c:ptCount val="19"/>
                <c:pt idx="0">
                  <c:v>9</c:v>
                </c:pt>
                <c:pt idx="1">
                  <c:v>11</c:v>
                </c:pt>
                <c:pt idx="2">
                  <c:v>9</c:v>
                </c:pt>
                <c:pt idx="3">
                  <c:v>11</c:v>
                </c:pt>
                <c:pt idx="4">
                  <c:v>11</c:v>
                </c:pt>
                <c:pt idx="5">
                  <c:v>7</c:v>
                </c:pt>
                <c:pt idx="6">
                  <c:v>10</c:v>
                </c:pt>
                <c:pt idx="7">
                  <c:v>13</c:v>
                </c:pt>
                <c:pt idx="8">
                  <c:v>10</c:v>
                </c:pt>
                <c:pt idx="9">
                  <c:v>9</c:v>
                </c:pt>
                <c:pt idx="10">
                  <c:v>11</c:v>
                </c:pt>
                <c:pt idx="11">
                  <c:v>11</c:v>
                </c:pt>
                <c:pt idx="12">
                  <c:v>11</c:v>
                </c:pt>
                <c:pt idx="13">
                  <c:v>12</c:v>
                </c:pt>
                <c:pt idx="14">
                  <c:v>5</c:v>
                </c:pt>
                <c:pt idx="15">
                  <c:v>5</c:v>
                </c:pt>
                <c:pt idx="16">
                  <c:v>2</c:v>
                </c:pt>
                <c:pt idx="17">
                  <c:v>3</c:v>
                </c:pt>
                <c:pt idx="18">
                  <c:v>2</c:v>
                </c:pt>
              </c:numCache>
            </c:numRef>
          </c:val>
          <c:extLst>
            <c:ext xmlns:c16="http://schemas.microsoft.com/office/drawing/2014/chart" uri="{C3380CC4-5D6E-409C-BE32-E72D297353CC}">
              <c16:uniqueId val="{00000000-6EFF-4CE8-B12C-73079846C67A}"/>
            </c:ext>
          </c:extLst>
        </c:ser>
        <c:dLbls>
          <c:dLblPos val="outEnd"/>
          <c:showLegendKey val="0"/>
          <c:showVal val="1"/>
          <c:showCatName val="0"/>
          <c:showSerName val="0"/>
          <c:showPercent val="0"/>
          <c:showBubbleSize val="0"/>
        </c:dLbls>
        <c:gapWidth val="219"/>
        <c:overlap val="-27"/>
        <c:axId val="414140464"/>
        <c:axId val="414130128"/>
      </c:barChart>
      <c:catAx>
        <c:axId val="414140464"/>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pt-BR"/>
                  <a:t>faixa horária</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414130128"/>
        <c:crosses val="autoZero"/>
        <c:auto val="1"/>
        <c:lblAlgn val="ctr"/>
        <c:lblOffset val="100"/>
        <c:noMultiLvlLbl val="0"/>
      </c:catAx>
      <c:valAx>
        <c:axId val="414130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pt-BR"/>
                  <a:t>número de viagens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41414046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pt-B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Plan2!$D$43</c:f>
              <c:strCache>
                <c:ptCount val="1"/>
                <c:pt idx="0">
                  <c:v>Útil</c:v>
                </c:pt>
              </c:strCache>
            </c:strRef>
          </c:tx>
          <c:spPr>
            <a:solidFill>
              <a:schemeClr val="accent1"/>
            </a:solidFill>
            <a:ln>
              <a:noFill/>
            </a:ln>
            <a:effectLst/>
          </c:spPr>
          <c:invertIfNegative val="0"/>
          <c:cat>
            <c:numRef>
              <c:f>Plan2!$E$42:$V$42</c:f>
              <c:numCache>
                <c:formatCode>General</c:formatCode>
                <c:ptCount val="18"/>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numCache>
            </c:numRef>
          </c:cat>
          <c:val>
            <c:numRef>
              <c:f>Plan2!$E$43:$V$43</c:f>
              <c:numCache>
                <c:formatCode>0.0%</c:formatCode>
                <c:ptCount val="18"/>
                <c:pt idx="0">
                  <c:v>0.32283464566929132</c:v>
                </c:pt>
                <c:pt idx="1">
                  <c:v>1</c:v>
                </c:pt>
                <c:pt idx="2">
                  <c:v>0.95507179249652618</c:v>
                </c:pt>
                <c:pt idx="3">
                  <c:v>0.67623899953682265</c:v>
                </c:pt>
                <c:pt idx="4">
                  <c:v>0.47660954145437701</c:v>
                </c:pt>
                <c:pt idx="5">
                  <c:v>0.30523390458545624</c:v>
                </c:pt>
                <c:pt idx="6">
                  <c:v>0.50903195924038902</c:v>
                </c:pt>
                <c:pt idx="7">
                  <c:v>0.59008800370541914</c:v>
                </c:pt>
                <c:pt idx="8">
                  <c:v>0.45345067160722557</c:v>
                </c:pt>
                <c:pt idx="9">
                  <c:v>0.42195460861509959</c:v>
                </c:pt>
                <c:pt idx="10">
                  <c:v>0.41639647985178324</c:v>
                </c:pt>
                <c:pt idx="11">
                  <c:v>0.60676238999536825</c:v>
                </c:pt>
                <c:pt idx="12">
                  <c:v>0.78601204261232049</c:v>
                </c:pt>
                <c:pt idx="13">
                  <c:v>0.61046780917091248</c:v>
                </c:pt>
                <c:pt idx="14">
                  <c:v>0.22139879573876795</c:v>
                </c:pt>
                <c:pt idx="15">
                  <c:v>0.12691060676238999</c:v>
                </c:pt>
                <c:pt idx="16">
                  <c:v>6.160259379342288E-2</c:v>
                </c:pt>
                <c:pt idx="17">
                  <c:v>9.8656785548865214E-2</c:v>
                </c:pt>
              </c:numCache>
            </c:numRef>
          </c:val>
          <c:extLst>
            <c:ext xmlns:c16="http://schemas.microsoft.com/office/drawing/2014/chart" uri="{C3380CC4-5D6E-409C-BE32-E72D297353CC}">
              <c16:uniqueId val="{00000000-22FA-49B5-85D4-DB4FBF085DBB}"/>
            </c:ext>
          </c:extLst>
        </c:ser>
        <c:dLbls>
          <c:showLegendKey val="0"/>
          <c:showVal val="0"/>
          <c:showCatName val="0"/>
          <c:showSerName val="0"/>
          <c:showPercent val="0"/>
          <c:showBubbleSize val="0"/>
        </c:dLbls>
        <c:gapWidth val="34"/>
        <c:axId val="414139376"/>
        <c:axId val="2106636240"/>
        <c:extLst>
          <c:ext xmlns:c15="http://schemas.microsoft.com/office/drawing/2012/chart" uri="{02D57815-91ED-43cb-92C2-25804820EDAC}">
            <c15:filteredBarSeries>
              <c15:ser>
                <c:idx val="1"/>
                <c:order val="1"/>
                <c:tx>
                  <c:strRef>
                    <c:extLst>
                      <c:ext uri="{02D57815-91ED-43cb-92C2-25804820EDAC}">
                        <c15:formulaRef>
                          <c15:sqref>Plan2!$D$44</c15:sqref>
                        </c15:formulaRef>
                      </c:ext>
                    </c:extLst>
                    <c:strCache>
                      <c:ptCount val="1"/>
                      <c:pt idx="0">
                        <c:v>Sábado</c:v>
                      </c:pt>
                    </c:strCache>
                  </c:strRef>
                </c:tx>
                <c:spPr>
                  <a:solidFill>
                    <a:schemeClr val="accent2"/>
                  </a:solidFill>
                  <a:ln>
                    <a:noFill/>
                  </a:ln>
                  <a:effectLst/>
                </c:spPr>
                <c:invertIfNegative val="0"/>
                <c:cat>
                  <c:numRef>
                    <c:extLst>
                      <c:ext uri="{02D57815-91ED-43cb-92C2-25804820EDAC}">
                        <c15:formulaRef>
                          <c15:sqref>Plan2!$E$42:$V$42</c15:sqref>
                        </c15:formulaRef>
                      </c:ext>
                    </c:extLst>
                    <c:numCache>
                      <c:formatCode>General</c:formatCode>
                      <c:ptCount val="18"/>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numCache>
                  </c:numRef>
                </c:cat>
                <c:val>
                  <c:numRef>
                    <c:extLst>
                      <c:ext uri="{02D57815-91ED-43cb-92C2-25804820EDAC}">
                        <c15:formulaRef>
                          <c15:sqref>Plan2!$E$44:$V$44</c15:sqref>
                        </c15:formulaRef>
                      </c:ext>
                    </c:extLst>
                    <c:numCache>
                      <c:formatCode>0.0%</c:formatCode>
                      <c:ptCount val="18"/>
                      <c:pt idx="0">
                        <c:v>0.14354066985645933</c:v>
                      </c:pt>
                      <c:pt idx="1">
                        <c:v>0.61244019138755978</c:v>
                      </c:pt>
                      <c:pt idx="2">
                        <c:v>1</c:v>
                      </c:pt>
                      <c:pt idx="3">
                        <c:v>0.66028708133971292</c:v>
                      </c:pt>
                      <c:pt idx="4">
                        <c:v>0.63157894736842102</c:v>
                      </c:pt>
                      <c:pt idx="5">
                        <c:v>0.41626794258373206</c:v>
                      </c:pt>
                      <c:pt idx="6">
                        <c:v>0.46889952153110048</c:v>
                      </c:pt>
                      <c:pt idx="7">
                        <c:v>0.49760765550239233</c:v>
                      </c:pt>
                      <c:pt idx="8">
                        <c:v>0.56459330143540665</c:v>
                      </c:pt>
                      <c:pt idx="9">
                        <c:v>0.44497607655502391</c:v>
                      </c:pt>
                      <c:pt idx="10">
                        <c:v>0.37320574162679426</c:v>
                      </c:pt>
                      <c:pt idx="11">
                        <c:v>0.43062200956937802</c:v>
                      </c:pt>
                      <c:pt idx="12">
                        <c:v>0.26315789473684209</c:v>
                      </c:pt>
                      <c:pt idx="13">
                        <c:v>0.55980861244019142</c:v>
                      </c:pt>
                      <c:pt idx="14">
                        <c:v>0.15311004784688995</c:v>
                      </c:pt>
                      <c:pt idx="15">
                        <c:v>0.19617224880382775</c:v>
                      </c:pt>
                      <c:pt idx="16">
                        <c:v>9.569377990430622E-2</c:v>
                      </c:pt>
                      <c:pt idx="17">
                        <c:v>0.17703349282296652</c:v>
                      </c:pt>
                    </c:numCache>
                  </c:numRef>
                </c:val>
                <c:extLst>
                  <c:ext xmlns:c16="http://schemas.microsoft.com/office/drawing/2014/chart" uri="{C3380CC4-5D6E-409C-BE32-E72D297353CC}">
                    <c16:uniqueId val="{00000001-22FA-49B5-85D4-DB4FBF085DBB}"/>
                  </c:ext>
                </c:extLst>
              </c15:ser>
            </c15:filteredBarSeries>
          </c:ext>
        </c:extLst>
      </c:barChart>
      <c:catAx>
        <c:axId val="41413937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pt-BR"/>
                  <a:t>Faixa horária</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2106636240"/>
        <c:crosses val="autoZero"/>
        <c:auto val="1"/>
        <c:lblAlgn val="ctr"/>
        <c:lblOffset val="100"/>
        <c:noMultiLvlLbl val="0"/>
      </c:catAx>
      <c:valAx>
        <c:axId val="21066362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41413937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pPr>
      <a:endParaRPr lang="pt-B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38391825673199"/>
          <c:y val="9.6373840713862083E-2"/>
          <c:w val="0.63004997921275829"/>
          <c:h val="0.743317505247178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940-48C5-9CEB-FBEC1CB2B40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940-48C5-9CEB-FBEC1CB2B40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940-48C5-9CEB-FBEC1CB2B40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940-48C5-9CEB-FBEC1CB2B401}"/>
              </c:ext>
            </c:extLst>
          </c:dPt>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'Série mensal jan_21 a jan_23'!$B$46:$B$49</c:f>
              <c:strCache>
                <c:ptCount val="4"/>
                <c:pt idx="0">
                  <c:v>Pagante</c:v>
                </c:pt>
                <c:pt idx="1">
                  <c:v>Comum</c:v>
                </c:pt>
                <c:pt idx="2">
                  <c:v>VT</c:v>
                </c:pt>
                <c:pt idx="3">
                  <c:v>Gratuito</c:v>
                </c:pt>
              </c:strCache>
            </c:strRef>
          </c:cat>
          <c:val>
            <c:numRef>
              <c:f>'Série mensal jan_21 a jan_23'!$C$46:$C$49</c:f>
              <c:numCache>
                <c:formatCode>#,##0</c:formatCode>
                <c:ptCount val="4"/>
                <c:pt idx="0">
                  <c:v>39258</c:v>
                </c:pt>
                <c:pt idx="1">
                  <c:v>8841.9166666666661</c:v>
                </c:pt>
                <c:pt idx="2">
                  <c:v>3886.4545454545455</c:v>
                </c:pt>
                <c:pt idx="3">
                  <c:v>6758.25</c:v>
                </c:pt>
              </c:numCache>
            </c:numRef>
          </c:val>
          <c:extLst>
            <c:ext xmlns:c16="http://schemas.microsoft.com/office/drawing/2014/chart" uri="{C3380CC4-5D6E-409C-BE32-E72D297353CC}">
              <c16:uniqueId val="{00000008-E940-48C5-9CEB-FBEC1CB2B40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pPr>
      <a:endParaRPr lang="pt-B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v>Entrada</c:v>
          </c:tx>
          <c:spPr>
            <a:solidFill>
              <a:srgbClr val="00B050"/>
            </a:solidFill>
            <a:ln>
              <a:noFill/>
            </a:ln>
            <a:effectLst/>
          </c:spPr>
          <c:invertIfNegative val="0"/>
          <c:cat>
            <c:numRef>
              <c:f>'[(Extrema) Analise Fretamento_v2.xlsx]Embarques'!$B$9:$B$32</c:f>
              <c:numCache>
                <c:formatCode>General</c:formatCode>
                <c:ptCount val="24"/>
                <c:pt idx="0">
                  <c:v>4</c:v>
                </c:pt>
                <c:pt idx="1">
                  <c:v>5</c:v>
                </c:pt>
                <c:pt idx="2">
                  <c:v>6</c:v>
                </c:pt>
                <c:pt idx="3">
                  <c:v>7</c:v>
                </c:pt>
                <c:pt idx="4">
                  <c:v>8</c:v>
                </c:pt>
                <c:pt idx="5">
                  <c:v>9</c:v>
                </c:pt>
                <c:pt idx="6">
                  <c:v>10</c:v>
                </c:pt>
                <c:pt idx="7">
                  <c:v>11</c:v>
                </c:pt>
                <c:pt idx="8">
                  <c:v>12</c:v>
                </c:pt>
                <c:pt idx="9">
                  <c:v>13</c:v>
                </c:pt>
                <c:pt idx="10">
                  <c:v>14</c:v>
                </c:pt>
                <c:pt idx="11">
                  <c:v>15</c:v>
                </c:pt>
                <c:pt idx="12">
                  <c:v>16</c:v>
                </c:pt>
                <c:pt idx="13">
                  <c:v>17</c:v>
                </c:pt>
                <c:pt idx="14">
                  <c:v>18</c:v>
                </c:pt>
                <c:pt idx="15">
                  <c:v>19</c:v>
                </c:pt>
                <c:pt idx="16">
                  <c:v>20</c:v>
                </c:pt>
                <c:pt idx="17">
                  <c:v>21</c:v>
                </c:pt>
                <c:pt idx="18">
                  <c:v>22</c:v>
                </c:pt>
                <c:pt idx="19">
                  <c:v>23</c:v>
                </c:pt>
                <c:pt idx="20">
                  <c:v>0</c:v>
                </c:pt>
                <c:pt idx="21">
                  <c:v>1</c:v>
                </c:pt>
                <c:pt idx="22">
                  <c:v>2</c:v>
                </c:pt>
                <c:pt idx="23">
                  <c:v>3</c:v>
                </c:pt>
              </c:numCache>
            </c:numRef>
          </c:cat>
          <c:val>
            <c:numRef>
              <c:f>'[(Extrema) Analise Fretamento_v2.xlsx]Embarques'!$I$9:$I$32</c:f>
              <c:numCache>
                <c:formatCode>#,##0</c:formatCode>
                <c:ptCount val="24"/>
                <c:pt idx="0">
                  <c:v>0</c:v>
                </c:pt>
                <c:pt idx="1">
                  <c:v>236</c:v>
                </c:pt>
                <c:pt idx="2">
                  <c:v>106</c:v>
                </c:pt>
                <c:pt idx="3">
                  <c:v>1250</c:v>
                </c:pt>
                <c:pt idx="4">
                  <c:v>89</c:v>
                </c:pt>
                <c:pt idx="5">
                  <c:v>0</c:v>
                </c:pt>
                <c:pt idx="6">
                  <c:v>0</c:v>
                </c:pt>
                <c:pt idx="7">
                  <c:v>0</c:v>
                </c:pt>
                <c:pt idx="8">
                  <c:v>6</c:v>
                </c:pt>
                <c:pt idx="9">
                  <c:v>55</c:v>
                </c:pt>
                <c:pt idx="10">
                  <c:v>243</c:v>
                </c:pt>
                <c:pt idx="11">
                  <c:v>23</c:v>
                </c:pt>
                <c:pt idx="12">
                  <c:v>1</c:v>
                </c:pt>
                <c:pt idx="13">
                  <c:v>27</c:v>
                </c:pt>
                <c:pt idx="14">
                  <c:v>0</c:v>
                </c:pt>
                <c:pt idx="15">
                  <c:v>29</c:v>
                </c:pt>
                <c:pt idx="16">
                  <c:v>0</c:v>
                </c:pt>
                <c:pt idx="17">
                  <c:v>65</c:v>
                </c:pt>
                <c:pt idx="18">
                  <c:v>209</c:v>
                </c:pt>
                <c:pt idx="19">
                  <c:v>7</c:v>
                </c:pt>
                <c:pt idx="20">
                  <c:v>4</c:v>
                </c:pt>
                <c:pt idx="21">
                  <c:v>0</c:v>
                </c:pt>
                <c:pt idx="22">
                  <c:v>0</c:v>
                </c:pt>
                <c:pt idx="23">
                  <c:v>0</c:v>
                </c:pt>
              </c:numCache>
            </c:numRef>
          </c:val>
          <c:extLst>
            <c:ext xmlns:c16="http://schemas.microsoft.com/office/drawing/2014/chart" uri="{C3380CC4-5D6E-409C-BE32-E72D297353CC}">
              <c16:uniqueId val="{00000000-CF6F-4879-A226-0AA7578826D4}"/>
            </c:ext>
          </c:extLst>
        </c:ser>
        <c:ser>
          <c:idx val="2"/>
          <c:order val="1"/>
          <c:tx>
            <c:v>saída</c:v>
          </c:tx>
          <c:spPr>
            <a:solidFill>
              <a:srgbClr val="7030A0"/>
            </a:solidFill>
            <a:ln>
              <a:noFill/>
            </a:ln>
            <a:effectLst/>
          </c:spPr>
          <c:invertIfNegative val="0"/>
          <c:cat>
            <c:numRef>
              <c:f>'[(Extrema) Analise Fretamento_v2.xlsx]Embarques'!$B$9:$B$32</c:f>
              <c:numCache>
                <c:formatCode>General</c:formatCode>
                <c:ptCount val="24"/>
                <c:pt idx="0">
                  <c:v>4</c:v>
                </c:pt>
                <c:pt idx="1">
                  <c:v>5</c:v>
                </c:pt>
                <c:pt idx="2">
                  <c:v>6</c:v>
                </c:pt>
                <c:pt idx="3">
                  <c:v>7</c:v>
                </c:pt>
                <c:pt idx="4">
                  <c:v>8</c:v>
                </c:pt>
                <c:pt idx="5">
                  <c:v>9</c:v>
                </c:pt>
                <c:pt idx="6">
                  <c:v>10</c:v>
                </c:pt>
                <c:pt idx="7">
                  <c:v>11</c:v>
                </c:pt>
                <c:pt idx="8">
                  <c:v>12</c:v>
                </c:pt>
                <c:pt idx="9">
                  <c:v>13</c:v>
                </c:pt>
                <c:pt idx="10">
                  <c:v>14</c:v>
                </c:pt>
                <c:pt idx="11">
                  <c:v>15</c:v>
                </c:pt>
                <c:pt idx="12">
                  <c:v>16</c:v>
                </c:pt>
                <c:pt idx="13">
                  <c:v>17</c:v>
                </c:pt>
                <c:pt idx="14">
                  <c:v>18</c:v>
                </c:pt>
                <c:pt idx="15">
                  <c:v>19</c:v>
                </c:pt>
                <c:pt idx="16">
                  <c:v>20</c:v>
                </c:pt>
                <c:pt idx="17">
                  <c:v>21</c:v>
                </c:pt>
                <c:pt idx="18">
                  <c:v>22</c:v>
                </c:pt>
                <c:pt idx="19">
                  <c:v>23</c:v>
                </c:pt>
                <c:pt idx="20">
                  <c:v>0</c:v>
                </c:pt>
                <c:pt idx="21">
                  <c:v>1</c:v>
                </c:pt>
                <c:pt idx="22">
                  <c:v>2</c:v>
                </c:pt>
                <c:pt idx="23">
                  <c:v>3</c:v>
                </c:pt>
              </c:numCache>
            </c:numRef>
          </c:cat>
          <c:val>
            <c:numRef>
              <c:f>'[(Extrema) Analise Fretamento_v2.xlsx]Embarques'!$J$9:$J$32</c:f>
              <c:numCache>
                <c:formatCode>#,##0</c:formatCode>
                <c:ptCount val="24"/>
                <c:pt idx="0">
                  <c:v>0</c:v>
                </c:pt>
                <c:pt idx="1">
                  <c:v>65</c:v>
                </c:pt>
                <c:pt idx="2">
                  <c:v>21</c:v>
                </c:pt>
                <c:pt idx="3">
                  <c:v>228</c:v>
                </c:pt>
                <c:pt idx="4">
                  <c:v>0</c:v>
                </c:pt>
                <c:pt idx="5">
                  <c:v>0</c:v>
                </c:pt>
                <c:pt idx="6">
                  <c:v>0</c:v>
                </c:pt>
                <c:pt idx="7">
                  <c:v>0</c:v>
                </c:pt>
                <c:pt idx="8">
                  <c:v>0</c:v>
                </c:pt>
                <c:pt idx="9">
                  <c:v>32</c:v>
                </c:pt>
                <c:pt idx="10">
                  <c:v>129</c:v>
                </c:pt>
                <c:pt idx="11">
                  <c:v>170</c:v>
                </c:pt>
                <c:pt idx="12">
                  <c:v>23</c:v>
                </c:pt>
                <c:pt idx="13">
                  <c:v>1160</c:v>
                </c:pt>
                <c:pt idx="14">
                  <c:v>99</c:v>
                </c:pt>
                <c:pt idx="15">
                  <c:v>68</c:v>
                </c:pt>
                <c:pt idx="16">
                  <c:v>0</c:v>
                </c:pt>
                <c:pt idx="17">
                  <c:v>40</c:v>
                </c:pt>
                <c:pt idx="18">
                  <c:v>94</c:v>
                </c:pt>
                <c:pt idx="19">
                  <c:v>185</c:v>
                </c:pt>
                <c:pt idx="20">
                  <c:v>8</c:v>
                </c:pt>
                <c:pt idx="21">
                  <c:v>1</c:v>
                </c:pt>
                <c:pt idx="22">
                  <c:v>26</c:v>
                </c:pt>
                <c:pt idx="23">
                  <c:v>1</c:v>
                </c:pt>
              </c:numCache>
            </c:numRef>
          </c:val>
          <c:extLst>
            <c:ext xmlns:c16="http://schemas.microsoft.com/office/drawing/2014/chart" uri="{C3380CC4-5D6E-409C-BE32-E72D297353CC}">
              <c16:uniqueId val="{00000001-CF6F-4879-A226-0AA7578826D4}"/>
            </c:ext>
          </c:extLst>
        </c:ser>
        <c:dLbls>
          <c:showLegendKey val="0"/>
          <c:showVal val="0"/>
          <c:showCatName val="0"/>
          <c:showSerName val="0"/>
          <c:showPercent val="0"/>
          <c:showBubbleSize val="0"/>
        </c:dLbls>
        <c:gapWidth val="219"/>
        <c:overlap val="-27"/>
        <c:axId val="551649888"/>
        <c:axId val="551646080"/>
      </c:barChart>
      <c:catAx>
        <c:axId val="55164988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pt-BR"/>
                  <a:t>faixa horária</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551646080"/>
        <c:crosses val="autoZero"/>
        <c:auto val="1"/>
        <c:lblAlgn val="ctr"/>
        <c:lblOffset val="100"/>
        <c:noMultiLvlLbl val="0"/>
      </c:catAx>
      <c:valAx>
        <c:axId val="551646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551649888"/>
        <c:crosses val="autoZero"/>
        <c:crossBetween val="between"/>
        <c:majorUnit val="1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solidFill>
      <a:schemeClr val="bg1"/>
    </a:solidFill>
    <a:ln w="9525" cap="flat" cmpd="sng" algn="ctr">
      <a:noFill/>
      <a:round/>
    </a:ln>
    <a:effectLst/>
  </c:spPr>
  <c:txPr>
    <a:bodyPr/>
    <a:lstStyle/>
    <a:p>
      <a:pPr>
        <a:defRPr sz="1200"/>
      </a:pPr>
      <a:endParaRPr lang="pt-B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Domingos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lineChart>
        <c:grouping val="standard"/>
        <c:varyColors val="0"/>
        <c:ser>
          <c:idx val="0"/>
          <c:order val="0"/>
          <c:tx>
            <c:v>Atual</c:v>
          </c:tx>
          <c:spPr>
            <a:ln w="28575" cap="rnd">
              <a:solidFill>
                <a:schemeClr val="accent1"/>
              </a:solidFill>
              <a:round/>
            </a:ln>
            <a:effectLst/>
          </c:spPr>
          <c:marker>
            <c:symbol val="none"/>
          </c:marker>
          <c:cat>
            <c:numRef>
              <c:f>'[(Extrema) Estudo de oferta v9.xlsx]Plan2'!$P$4:$P$25</c:f>
              <c:numCache>
                <c:formatCode>General</c:formatCode>
                <c:ptCount val="22"/>
                <c:pt idx="0">
                  <c:v>0</c:v>
                </c:pt>
                <c:pt idx="1">
                  <c:v>1</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pt idx="21">
                  <c:v>23</c:v>
                </c:pt>
              </c:numCache>
            </c:numRef>
          </c:cat>
          <c:val>
            <c:numRef>
              <c:f>'[(Extrema) Estudo de oferta v9.xlsx]Plan2'!$S$4:$S$25</c:f>
              <c:numCache>
                <c:formatCode>General</c:formatCode>
                <c:ptCount val="22"/>
                <c:pt idx="4">
                  <c:v>1</c:v>
                </c:pt>
                <c:pt idx="5">
                  <c:v>2</c:v>
                </c:pt>
                <c:pt idx="6">
                  <c:v>1</c:v>
                </c:pt>
                <c:pt idx="7">
                  <c:v>3</c:v>
                </c:pt>
                <c:pt idx="8">
                  <c:v>1</c:v>
                </c:pt>
                <c:pt idx="9">
                  <c:v>3</c:v>
                </c:pt>
                <c:pt idx="10">
                  <c:v>1</c:v>
                </c:pt>
                <c:pt idx="11">
                  <c:v>3</c:v>
                </c:pt>
                <c:pt idx="12">
                  <c:v>1</c:v>
                </c:pt>
                <c:pt idx="13">
                  <c:v>3</c:v>
                </c:pt>
                <c:pt idx="14">
                  <c:v>1</c:v>
                </c:pt>
                <c:pt idx="15">
                  <c:v>2</c:v>
                </c:pt>
                <c:pt idx="16">
                  <c:v>2</c:v>
                </c:pt>
                <c:pt idx="17">
                  <c:v>1</c:v>
                </c:pt>
                <c:pt idx="18">
                  <c:v>2</c:v>
                </c:pt>
                <c:pt idx="19">
                  <c:v>2</c:v>
                </c:pt>
              </c:numCache>
            </c:numRef>
          </c:val>
          <c:smooth val="0"/>
          <c:extLst>
            <c:ext xmlns:c16="http://schemas.microsoft.com/office/drawing/2014/chart" uri="{C3380CC4-5D6E-409C-BE32-E72D297353CC}">
              <c16:uniqueId val="{00000000-9C28-4BA1-A401-C2A8C394C1CA}"/>
            </c:ext>
          </c:extLst>
        </c:ser>
        <c:ser>
          <c:idx val="1"/>
          <c:order val="1"/>
          <c:tx>
            <c:v>Projetada</c:v>
          </c:tx>
          <c:spPr>
            <a:ln w="28575" cap="rnd">
              <a:solidFill>
                <a:schemeClr val="accent2"/>
              </a:solidFill>
              <a:round/>
            </a:ln>
            <a:effectLst/>
          </c:spPr>
          <c:marker>
            <c:symbol val="none"/>
          </c:marker>
          <c:val>
            <c:numRef>
              <c:f>'[(Extrema) Estudo de oferta v9.xlsx]Plan2'!$V$4:$V$25</c:f>
              <c:numCache>
                <c:formatCode>General</c:formatCode>
                <c:ptCount val="22"/>
                <c:pt idx="2">
                  <c:v>2</c:v>
                </c:pt>
                <c:pt idx="3">
                  <c:v>5</c:v>
                </c:pt>
                <c:pt idx="4">
                  <c:v>13</c:v>
                </c:pt>
                <c:pt idx="5">
                  <c:v>19</c:v>
                </c:pt>
                <c:pt idx="6">
                  <c:v>14</c:v>
                </c:pt>
                <c:pt idx="7">
                  <c:v>12</c:v>
                </c:pt>
                <c:pt idx="8">
                  <c:v>10</c:v>
                </c:pt>
                <c:pt idx="9">
                  <c:v>13</c:v>
                </c:pt>
                <c:pt idx="10">
                  <c:v>20</c:v>
                </c:pt>
                <c:pt idx="11">
                  <c:v>15</c:v>
                </c:pt>
                <c:pt idx="12">
                  <c:v>9</c:v>
                </c:pt>
                <c:pt idx="13">
                  <c:v>13</c:v>
                </c:pt>
                <c:pt idx="14">
                  <c:v>12</c:v>
                </c:pt>
                <c:pt idx="15">
                  <c:v>15</c:v>
                </c:pt>
                <c:pt idx="16">
                  <c:v>13</c:v>
                </c:pt>
                <c:pt idx="17">
                  <c:v>11</c:v>
                </c:pt>
                <c:pt idx="18">
                  <c:v>8</c:v>
                </c:pt>
                <c:pt idx="19">
                  <c:v>10</c:v>
                </c:pt>
                <c:pt idx="20">
                  <c:v>2</c:v>
                </c:pt>
              </c:numCache>
            </c:numRef>
          </c:val>
          <c:smooth val="0"/>
          <c:extLst>
            <c:ext xmlns:c16="http://schemas.microsoft.com/office/drawing/2014/chart" uri="{C3380CC4-5D6E-409C-BE32-E72D297353CC}">
              <c16:uniqueId val="{00000001-9C28-4BA1-A401-C2A8C394C1CA}"/>
            </c:ext>
          </c:extLst>
        </c:ser>
        <c:dLbls>
          <c:showLegendKey val="0"/>
          <c:showVal val="0"/>
          <c:showCatName val="0"/>
          <c:showSerName val="0"/>
          <c:showPercent val="0"/>
          <c:showBubbleSize val="0"/>
        </c:dLbls>
        <c:smooth val="0"/>
        <c:axId val="551643360"/>
        <c:axId val="551641184"/>
      </c:lineChart>
      <c:catAx>
        <c:axId val="55164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51641184"/>
        <c:crosses val="autoZero"/>
        <c:auto val="1"/>
        <c:lblAlgn val="ctr"/>
        <c:lblOffset val="100"/>
        <c:noMultiLvlLbl val="0"/>
      </c:catAx>
      <c:valAx>
        <c:axId val="551641184"/>
        <c:scaling>
          <c:orientation val="minMax"/>
          <c:max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51643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pt-BR" b="1"/>
              <a:t>Sábados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lineChart>
        <c:grouping val="standard"/>
        <c:varyColors val="0"/>
        <c:ser>
          <c:idx val="0"/>
          <c:order val="0"/>
          <c:tx>
            <c:v>Atual</c:v>
          </c:tx>
          <c:spPr>
            <a:ln w="28575" cap="rnd">
              <a:solidFill>
                <a:schemeClr val="accent1"/>
              </a:solidFill>
              <a:round/>
            </a:ln>
            <a:effectLst/>
          </c:spPr>
          <c:marker>
            <c:symbol val="none"/>
          </c:marker>
          <c:cat>
            <c:numRef>
              <c:f>'[(Extrema) Estudo de oferta v9.xlsx]Plan2'!$P$4:$P$25</c:f>
              <c:numCache>
                <c:formatCode>General</c:formatCode>
                <c:ptCount val="22"/>
                <c:pt idx="0">
                  <c:v>0</c:v>
                </c:pt>
                <c:pt idx="1">
                  <c:v>1</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pt idx="21">
                  <c:v>23</c:v>
                </c:pt>
              </c:numCache>
            </c:numRef>
          </c:cat>
          <c:val>
            <c:numRef>
              <c:f>'[(Extrema) Estudo de oferta v9.xlsx]Plan2'!$R$4:$R$25</c:f>
              <c:numCache>
                <c:formatCode>General</c:formatCode>
                <c:ptCount val="22"/>
                <c:pt idx="3">
                  <c:v>6</c:v>
                </c:pt>
                <c:pt idx="4">
                  <c:v>9</c:v>
                </c:pt>
                <c:pt idx="5">
                  <c:v>7</c:v>
                </c:pt>
                <c:pt idx="6">
                  <c:v>8</c:v>
                </c:pt>
                <c:pt idx="7">
                  <c:v>9</c:v>
                </c:pt>
                <c:pt idx="8">
                  <c:v>5</c:v>
                </c:pt>
                <c:pt idx="9">
                  <c:v>8</c:v>
                </c:pt>
                <c:pt idx="10">
                  <c:v>10</c:v>
                </c:pt>
                <c:pt idx="11">
                  <c:v>8</c:v>
                </c:pt>
                <c:pt idx="12">
                  <c:v>8</c:v>
                </c:pt>
                <c:pt idx="13">
                  <c:v>9</c:v>
                </c:pt>
                <c:pt idx="14">
                  <c:v>8</c:v>
                </c:pt>
                <c:pt idx="15">
                  <c:v>8</c:v>
                </c:pt>
                <c:pt idx="16">
                  <c:v>10</c:v>
                </c:pt>
                <c:pt idx="17">
                  <c:v>3</c:v>
                </c:pt>
                <c:pt idx="18">
                  <c:v>3</c:v>
                </c:pt>
                <c:pt idx="19">
                  <c:v>2</c:v>
                </c:pt>
                <c:pt idx="20">
                  <c:v>3</c:v>
                </c:pt>
              </c:numCache>
            </c:numRef>
          </c:val>
          <c:smooth val="0"/>
          <c:extLst>
            <c:ext xmlns:c16="http://schemas.microsoft.com/office/drawing/2014/chart" uri="{C3380CC4-5D6E-409C-BE32-E72D297353CC}">
              <c16:uniqueId val="{00000000-F184-49DF-9826-C714D32F01FC}"/>
            </c:ext>
          </c:extLst>
        </c:ser>
        <c:ser>
          <c:idx val="1"/>
          <c:order val="1"/>
          <c:tx>
            <c:v>Projetada</c:v>
          </c:tx>
          <c:spPr>
            <a:ln w="28575" cap="rnd">
              <a:solidFill>
                <a:schemeClr val="accent2"/>
              </a:solidFill>
              <a:round/>
            </a:ln>
            <a:effectLst/>
          </c:spPr>
          <c:marker>
            <c:symbol val="none"/>
          </c:marker>
          <c:val>
            <c:numRef>
              <c:f>'[(Extrema) Estudo de oferta v9.xlsx]Plan2'!$U$4:$U$25</c:f>
              <c:numCache>
                <c:formatCode>General</c:formatCode>
                <c:ptCount val="22"/>
                <c:pt idx="2">
                  <c:v>3</c:v>
                </c:pt>
                <c:pt idx="3">
                  <c:v>9</c:v>
                </c:pt>
                <c:pt idx="4">
                  <c:v>16</c:v>
                </c:pt>
                <c:pt idx="5">
                  <c:v>18</c:v>
                </c:pt>
                <c:pt idx="6">
                  <c:v>14</c:v>
                </c:pt>
                <c:pt idx="7">
                  <c:v>14</c:v>
                </c:pt>
                <c:pt idx="8">
                  <c:v>12</c:v>
                </c:pt>
                <c:pt idx="9">
                  <c:v>14</c:v>
                </c:pt>
                <c:pt idx="10">
                  <c:v>20</c:v>
                </c:pt>
                <c:pt idx="11">
                  <c:v>16</c:v>
                </c:pt>
                <c:pt idx="12">
                  <c:v>13</c:v>
                </c:pt>
                <c:pt idx="13">
                  <c:v>15</c:v>
                </c:pt>
                <c:pt idx="14">
                  <c:v>16</c:v>
                </c:pt>
                <c:pt idx="15">
                  <c:v>17</c:v>
                </c:pt>
                <c:pt idx="16">
                  <c:v>14</c:v>
                </c:pt>
                <c:pt idx="17">
                  <c:v>12</c:v>
                </c:pt>
                <c:pt idx="18">
                  <c:v>11</c:v>
                </c:pt>
                <c:pt idx="19">
                  <c:v>11</c:v>
                </c:pt>
                <c:pt idx="20">
                  <c:v>5</c:v>
                </c:pt>
              </c:numCache>
            </c:numRef>
          </c:val>
          <c:smooth val="0"/>
          <c:extLst>
            <c:ext xmlns:c16="http://schemas.microsoft.com/office/drawing/2014/chart" uri="{C3380CC4-5D6E-409C-BE32-E72D297353CC}">
              <c16:uniqueId val="{00000001-F184-49DF-9826-C714D32F01FC}"/>
            </c:ext>
          </c:extLst>
        </c:ser>
        <c:dLbls>
          <c:showLegendKey val="0"/>
          <c:showVal val="0"/>
          <c:showCatName val="0"/>
          <c:showSerName val="0"/>
          <c:showPercent val="0"/>
          <c:showBubbleSize val="0"/>
        </c:dLbls>
        <c:smooth val="0"/>
        <c:axId val="551649344"/>
        <c:axId val="551648256"/>
      </c:lineChart>
      <c:catAx>
        <c:axId val="55164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51648256"/>
        <c:crosses val="autoZero"/>
        <c:auto val="1"/>
        <c:lblAlgn val="ctr"/>
        <c:lblOffset val="100"/>
        <c:noMultiLvlLbl val="0"/>
      </c:catAx>
      <c:valAx>
        <c:axId val="551648256"/>
        <c:scaling>
          <c:orientation val="minMax"/>
          <c:max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51649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Dias úteis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lineChart>
        <c:grouping val="standard"/>
        <c:varyColors val="0"/>
        <c:ser>
          <c:idx val="0"/>
          <c:order val="0"/>
          <c:tx>
            <c:v>Atual</c:v>
          </c:tx>
          <c:spPr>
            <a:ln w="28575" cap="rnd">
              <a:solidFill>
                <a:schemeClr val="accent1"/>
              </a:solidFill>
              <a:round/>
            </a:ln>
            <a:effectLst/>
          </c:spPr>
          <c:marker>
            <c:symbol val="none"/>
          </c:marker>
          <c:cat>
            <c:numRef>
              <c:f>'[(Extrema) Estudo de oferta v9.xlsx]Plan2'!$P$4:$P$25</c:f>
              <c:numCache>
                <c:formatCode>General</c:formatCode>
                <c:ptCount val="22"/>
                <c:pt idx="0">
                  <c:v>0</c:v>
                </c:pt>
                <c:pt idx="1">
                  <c:v>1</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pt idx="18">
                  <c:v>20</c:v>
                </c:pt>
                <c:pt idx="19">
                  <c:v>21</c:v>
                </c:pt>
                <c:pt idx="20">
                  <c:v>22</c:v>
                </c:pt>
                <c:pt idx="21">
                  <c:v>23</c:v>
                </c:pt>
              </c:numCache>
            </c:numRef>
          </c:cat>
          <c:val>
            <c:numRef>
              <c:f>'[(Extrema) Estudo de oferta v9.xlsx]Plan2'!$Q$4:$Q$25</c:f>
              <c:numCache>
                <c:formatCode>General</c:formatCode>
                <c:ptCount val="22"/>
                <c:pt idx="3">
                  <c:v>9</c:v>
                </c:pt>
                <c:pt idx="4">
                  <c:v>11</c:v>
                </c:pt>
                <c:pt idx="5">
                  <c:v>9</c:v>
                </c:pt>
                <c:pt idx="6">
                  <c:v>11</c:v>
                </c:pt>
                <c:pt idx="7">
                  <c:v>11</c:v>
                </c:pt>
                <c:pt idx="8">
                  <c:v>7</c:v>
                </c:pt>
                <c:pt idx="9">
                  <c:v>10</c:v>
                </c:pt>
                <c:pt idx="10">
                  <c:v>13</c:v>
                </c:pt>
                <c:pt idx="11">
                  <c:v>10</c:v>
                </c:pt>
                <c:pt idx="12">
                  <c:v>9</c:v>
                </c:pt>
                <c:pt idx="13">
                  <c:v>11</c:v>
                </c:pt>
                <c:pt idx="14">
                  <c:v>11</c:v>
                </c:pt>
                <c:pt idx="15">
                  <c:v>11</c:v>
                </c:pt>
                <c:pt idx="16">
                  <c:v>12</c:v>
                </c:pt>
                <c:pt idx="17">
                  <c:v>5</c:v>
                </c:pt>
                <c:pt idx="18">
                  <c:v>5</c:v>
                </c:pt>
                <c:pt idx="19">
                  <c:v>2</c:v>
                </c:pt>
                <c:pt idx="20">
                  <c:v>3</c:v>
                </c:pt>
                <c:pt idx="21">
                  <c:v>2</c:v>
                </c:pt>
              </c:numCache>
            </c:numRef>
          </c:val>
          <c:smooth val="0"/>
          <c:extLst>
            <c:ext xmlns:c16="http://schemas.microsoft.com/office/drawing/2014/chart" uri="{C3380CC4-5D6E-409C-BE32-E72D297353CC}">
              <c16:uniqueId val="{00000000-98D5-4D76-BE9F-1F5C6761C74A}"/>
            </c:ext>
          </c:extLst>
        </c:ser>
        <c:ser>
          <c:idx val="1"/>
          <c:order val="1"/>
          <c:tx>
            <c:v>Projetada</c:v>
          </c:tx>
          <c:spPr>
            <a:ln w="28575" cap="rnd">
              <a:solidFill>
                <a:schemeClr val="accent2"/>
              </a:solidFill>
              <a:round/>
            </a:ln>
            <a:effectLst/>
          </c:spPr>
          <c:marker>
            <c:symbol val="none"/>
          </c:marker>
          <c:val>
            <c:numRef>
              <c:f>'[(Extrema) Estudo de oferta v9.xlsx]Plan2'!$T$4:$T$25</c:f>
              <c:numCache>
                <c:formatCode>General</c:formatCode>
                <c:ptCount val="22"/>
                <c:pt idx="0">
                  <c:v>1</c:v>
                </c:pt>
                <c:pt idx="1">
                  <c:v>2</c:v>
                </c:pt>
                <c:pt idx="2">
                  <c:v>7</c:v>
                </c:pt>
                <c:pt idx="3">
                  <c:v>18</c:v>
                </c:pt>
                <c:pt idx="4">
                  <c:v>25</c:v>
                </c:pt>
                <c:pt idx="5">
                  <c:v>17</c:v>
                </c:pt>
                <c:pt idx="6">
                  <c:v>15</c:v>
                </c:pt>
                <c:pt idx="7">
                  <c:v>16</c:v>
                </c:pt>
                <c:pt idx="8">
                  <c:v>16</c:v>
                </c:pt>
                <c:pt idx="9">
                  <c:v>16</c:v>
                </c:pt>
                <c:pt idx="10">
                  <c:v>24</c:v>
                </c:pt>
                <c:pt idx="11">
                  <c:v>22</c:v>
                </c:pt>
                <c:pt idx="12">
                  <c:v>19</c:v>
                </c:pt>
                <c:pt idx="13">
                  <c:v>21</c:v>
                </c:pt>
                <c:pt idx="14">
                  <c:v>25</c:v>
                </c:pt>
                <c:pt idx="15">
                  <c:v>19</c:v>
                </c:pt>
                <c:pt idx="16">
                  <c:v>19</c:v>
                </c:pt>
                <c:pt idx="17">
                  <c:v>15</c:v>
                </c:pt>
                <c:pt idx="18">
                  <c:v>15</c:v>
                </c:pt>
                <c:pt idx="19">
                  <c:v>15</c:v>
                </c:pt>
                <c:pt idx="20">
                  <c:v>8</c:v>
                </c:pt>
                <c:pt idx="21">
                  <c:v>2</c:v>
                </c:pt>
              </c:numCache>
            </c:numRef>
          </c:val>
          <c:smooth val="0"/>
          <c:extLst>
            <c:ext xmlns:c16="http://schemas.microsoft.com/office/drawing/2014/chart" uri="{C3380CC4-5D6E-409C-BE32-E72D297353CC}">
              <c16:uniqueId val="{00000001-98D5-4D76-BE9F-1F5C6761C74A}"/>
            </c:ext>
          </c:extLst>
        </c:ser>
        <c:dLbls>
          <c:showLegendKey val="0"/>
          <c:showVal val="0"/>
          <c:showCatName val="0"/>
          <c:showSerName val="0"/>
          <c:showPercent val="0"/>
          <c:showBubbleSize val="0"/>
        </c:dLbls>
        <c:smooth val="0"/>
        <c:axId val="551641728"/>
        <c:axId val="551642272"/>
      </c:lineChart>
      <c:catAx>
        <c:axId val="55164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51642272"/>
        <c:crosses val="autoZero"/>
        <c:auto val="1"/>
        <c:lblAlgn val="ctr"/>
        <c:lblOffset val="100"/>
        <c:noMultiLvlLbl val="0"/>
      </c:catAx>
      <c:valAx>
        <c:axId val="551642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51641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400910233185849"/>
          <c:y val="0.19680403822219419"/>
          <c:w val="0.49696387851377416"/>
          <c:h val="0.66716511977481108"/>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0D7-4371-9CEA-665CE11D603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0D7-4371-9CEA-665CE11D603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0D7-4371-9CEA-665CE11D603C}"/>
              </c:ext>
            </c:extLst>
          </c:dPt>
          <c:dLbls>
            <c:dLbl>
              <c:idx val="0"/>
              <c:layout>
                <c:manualLayout>
                  <c:x val="0.17785398005105305"/>
                  <c:y val="-1.469327924201190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D7-4371-9CEA-665CE11D603C}"/>
                </c:ext>
              </c:extLst>
            </c:dLbl>
            <c:dLbl>
              <c:idx val="1"/>
              <c:layout>
                <c:manualLayout>
                  <c:x val="-0.1997437006727211"/>
                  <c:y val="9.55063150730773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0D7-4371-9CEA-665CE11D603C}"/>
                </c:ext>
              </c:extLst>
            </c:dLbl>
            <c:dLbl>
              <c:idx val="2"/>
              <c:layout>
                <c:manualLayout>
                  <c:x val="-0.1751177649733445"/>
                  <c:y val="-0.1616260716621309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0D7-4371-9CEA-665CE11D603C}"/>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Planilha1!$I$27:$I$29</c:f>
              <c:strCache>
                <c:ptCount val="3"/>
                <c:pt idx="0">
                  <c:v>Custos variáveis</c:v>
                </c:pt>
                <c:pt idx="1">
                  <c:v>Custo com pessoal</c:v>
                </c:pt>
                <c:pt idx="2">
                  <c:v>Custos administrativos</c:v>
                </c:pt>
              </c:strCache>
            </c:strRef>
          </c:cat>
          <c:val>
            <c:numRef>
              <c:f>Planilha1!$L$27:$L$29</c:f>
              <c:numCache>
                <c:formatCode>0.00%</c:formatCode>
                <c:ptCount val="3"/>
                <c:pt idx="0">
                  <c:v>0.47675097187589899</c:v>
                </c:pt>
                <c:pt idx="1">
                  <c:v>0.4434208122977808</c:v>
                </c:pt>
                <c:pt idx="2">
                  <c:v>7.9828215826320201E-2</c:v>
                </c:pt>
              </c:numCache>
            </c:numRef>
          </c:val>
          <c:extLst>
            <c:ext xmlns:c16="http://schemas.microsoft.com/office/drawing/2014/chart" uri="{C3380CC4-5D6E-409C-BE32-E72D297353CC}">
              <c16:uniqueId val="{00000006-B0D7-4371-9CEA-665CE11D603C}"/>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pt-B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98602576260804"/>
          <c:y val="4.8101225682677648E-2"/>
          <c:w val="0.70000705879751546"/>
          <c:h val="0.73644343962560688"/>
        </c:manualLayout>
      </c:layout>
      <c:barChart>
        <c:barDir val="col"/>
        <c:grouping val="clustered"/>
        <c:varyColors val="0"/>
        <c:ser>
          <c:idx val="0"/>
          <c:order val="0"/>
          <c:tx>
            <c:strRef>
              <c:f>Planilha1!$W$21</c:f>
              <c:strCache>
                <c:ptCount val="1"/>
                <c:pt idx="0">
                  <c:v>Aquisições</c:v>
                </c:pt>
              </c:strCache>
            </c:strRef>
          </c:tx>
          <c:spPr>
            <a:solidFill>
              <a:schemeClr val="accent1"/>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7-1D85-487E-A4AE-2D25AAE2B87F}"/>
                </c:ext>
              </c:extLst>
            </c:dLbl>
            <c:dLbl>
              <c:idx val="2"/>
              <c:delete val="1"/>
              <c:extLst>
                <c:ext xmlns:c15="http://schemas.microsoft.com/office/drawing/2012/chart" uri="{CE6537A1-D6FC-4f65-9D91-7224C49458BB}"/>
                <c:ext xmlns:c16="http://schemas.microsoft.com/office/drawing/2014/chart" uri="{C3380CC4-5D6E-409C-BE32-E72D297353CC}">
                  <c16:uniqueId val="{00000006-1D85-487E-A4AE-2D25AAE2B87F}"/>
                </c:ext>
              </c:extLst>
            </c:dLbl>
            <c:dLbl>
              <c:idx val="3"/>
              <c:delete val="1"/>
              <c:extLst>
                <c:ext xmlns:c15="http://schemas.microsoft.com/office/drawing/2012/chart" uri="{CE6537A1-D6FC-4f65-9D91-7224C49458BB}"/>
                <c:ext xmlns:c16="http://schemas.microsoft.com/office/drawing/2014/chart" uri="{C3380CC4-5D6E-409C-BE32-E72D297353CC}">
                  <c16:uniqueId val="{00000005-1D85-487E-A4AE-2D25AAE2B87F}"/>
                </c:ext>
              </c:extLst>
            </c:dLbl>
            <c:dLbl>
              <c:idx val="4"/>
              <c:delete val="1"/>
              <c:extLst>
                <c:ext xmlns:c15="http://schemas.microsoft.com/office/drawing/2012/chart" uri="{CE6537A1-D6FC-4f65-9D91-7224C49458BB}"/>
                <c:ext xmlns:c16="http://schemas.microsoft.com/office/drawing/2014/chart" uri="{C3380CC4-5D6E-409C-BE32-E72D297353CC}">
                  <c16:uniqueId val="{00000004-1D85-487E-A4AE-2D25AAE2B87F}"/>
                </c:ext>
              </c:extLst>
            </c:dLbl>
            <c:dLbl>
              <c:idx val="5"/>
              <c:delete val="1"/>
              <c:extLst>
                <c:ext xmlns:c15="http://schemas.microsoft.com/office/drawing/2012/chart" uri="{CE6537A1-D6FC-4f65-9D91-7224C49458BB}"/>
                <c:ext xmlns:c16="http://schemas.microsoft.com/office/drawing/2014/chart" uri="{C3380CC4-5D6E-409C-BE32-E72D297353CC}">
                  <c16:uniqueId val="{00000003-1D85-487E-A4AE-2D25AAE2B87F}"/>
                </c:ext>
              </c:extLst>
            </c:dLbl>
            <c:dLbl>
              <c:idx val="6"/>
              <c:delete val="1"/>
              <c:extLst>
                <c:ext xmlns:c15="http://schemas.microsoft.com/office/drawing/2012/chart" uri="{CE6537A1-D6FC-4f65-9D91-7224C49458BB}"/>
                <c:ext xmlns:c16="http://schemas.microsoft.com/office/drawing/2014/chart" uri="{C3380CC4-5D6E-409C-BE32-E72D297353CC}">
                  <c16:uniqueId val="{00000002-1D85-487E-A4AE-2D25AAE2B87F}"/>
                </c:ext>
              </c:extLst>
            </c:dLbl>
            <c:dLbl>
              <c:idx val="10"/>
              <c:delete val="1"/>
              <c:extLst>
                <c:ext xmlns:c15="http://schemas.microsoft.com/office/drawing/2012/chart" uri="{CE6537A1-D6FC-4f65-9D91-7224C49458BB}"/>
                <c:ext xmlns:c16="http://schemas.microsoft.com/office/drawing/2014/chart" uri="{C3380CC4-5D6E-409C-BE32-E72D297353CC}">
                  <c16:uniqueId val="{00000008-1D85-487E-A4AE-2D25AAE2B87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Planilha1!$X$20:$AH$20</c:f>
              <c:strCache>
                <c:ptCount val="11"/>
                <c:pt idx="0">
                  <c:v>Ano 0</c:v>
                </c:pt>
                <c:pt idx="1">
                  <c:v>Ano 1</c:v>
                </c:pt>
                <c:pt idx="2">
                  <c:v>Ano 2</c:v>
                </c:pt>
                <c:pt idx="3">
                  <c:v>Ano 2</c:v>
                </c:pt>
                <c:pt idx="4">
                  <c:v>Ano 3</c:v>
                </c:pt>
                <c:pt idx="5">
                  <c:v>Ano 4</c:v>
                </c:pt>
                <c:pt idx="6">
                  <c:v>Ano 5</c:v>
                </c:pt>
                <c:pt idx="7">
                  <c:v>Ano 6</c:v>
                </c:pt>
                <c:pt idx="8">
                  <c:v>Ano 7</c:v>
                </c:pt>
                <c:pt idx="9">
                  <c:v>Ano 8</c:v>
                </c:pt>
                <c:pt idx="10">
                  <c:v>Ano 9</c:v>
                </c:pt>
              </c:strCache>
            </c:strRef>
          </c:cat>
          <c:val>
            <c:numRef>
              <c:f>Planilha1!$X$21:$AH$21</c:f>
              <c:numCache>
                <c:formatCode>#,##0</c:formatCode>
                <c:ptCount val="11"/>
                <c:pt idx="0">
                  <c:v>25</c:v>
                </c:pt>
                <c:pt idx="1">
                  <c:v>0</c:v>
                </c:pt>
                <c:pt idx="2">
                  <c:v>0</c:v>
                </c:pt>
                <c:pt idx="3">
                  <c:v>0</c:v>
                </c:pt>
                <c:pt idx="4">
                  <c:v>0</c:v>
                </c:pt>
                <c:pt idx="5">
                  <c:v>0</c:v>
                </c:pt>
                <c:pt idx="6">
                  <c:v>0</c:v>
                </c:pt>
                <c:pt idx="7">
                  <c:v>2</c:v>
                </c:pt>
                <c:pt idx="8">
                  <c:v>3</c:v>
                </c:pt>
                <c:pt idx="9">
                  <c:v>6</c:v>
                </c:pt>
                <c:pt idx="10">
                  <c:v>0</c:v>
                </c:pt>
              </c:numCache>
            </c:numRef>
          </c:val>
          <c:extLst>
            <c:ext xmlns:c16="http://schemas.microsoft.com/office/drawing/2014/chart" uri="{C3380CC4-5D6E-409C-BE32-E72D297353CC}">
              <c16:uniqueId val="{00000000-1D85-487E-A4AE-2D25AAE2B87F}"/>
            </c:ext>
          </c:extLst>
        </c:ser>
        <c:dLbls>
          <c:showLegendKey val="0"/>
          <c:showVal val="0"/>
          <c:showCatName val="0"/>
          <c:showSerName val="0"/>
          <c:showPercent val="0"/>
          <c:showBubbleSize val="0"/>
        </c:dLbls>
        <c:gapWidth val="219"/>
        <c:overlap val="-27"/>
        <c:axId val="1286842096"/>
        <c:axId val="284174608"/>
      </c:barChart>
      <c:lineChart>
        <c:grouping val="standard"/>
        <c:varyColors val="0"/>
        <c:ser>
          <c:idx val="1"/>
          <c:order val="1"/>
          <c:tx>
            <c:strRef>
              <c:f>Planilha1!$W$22</c:f>
              <c:strCache>
                <c:ptCount val="1"/>
                <c:pt idx="0">
                  <c:v>Idade média</c:v>
                </c:pt>
              </c:strCache>
            </c:strRef>
          </c:tx>
          <c:spPr>
            <a:ln w="28575" cap="rnd">
              <a:solidFill>
                <a:schemeClr val="accent2">
                  <a:lumMod val="75000"/>
                </a:schemeClr>
              </a:solidFill>
              <a:round/>
            </a:ln>
            <a:effectLst/>
          </c:spPr>
          <c:marker>
            <c:symbol val="circle"/>
            <c:size val="7"/>
            <c:spPr>
              <a:solidFill>
                <a:schemeClr val="accent2">
                  <a:lumMod val="75000"/>
                </a:schemeClr>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Planilha1!$X$20:$AH$20</c:f>
              <c:strCache>
                <c:ptCount val="11"/>
                <c:pt idx="0">
                  <c:v>Ano 0</c:v>
                </c:pt>
                <c:pt idx="1">
                  <c:v>Ano 1</c:v>
                </c:pt>
                <c:pt idx="2">
                  <c:v>Ano 2</c:v>
                </c:pt>
                <c:pt idx="3">
                  <c:v>Ano 2</c:v>
                </c:pt>
                <c:pt idx="4">
                  <c:v>Ano 3</c:v>
                </c:pt>
                <c:pt idx="5">
                  <c:v>Ano 4</c:v>
                </c:pt>
                <c:pt idx="6">
                  <c:v>Ano 5</c:v>
                </c:pt>
                <c:pt idx="7">
                  <c:v>Ano 6</c:v>
                </c:pt>
                <c:pt idx="8">
                  <c:v>Ano 7</c:v>
                </c:pt>
                <c:pt idx="9">
                  <c:v>Ano 8</c:v>
                </c:pt>
                <c:pt idx="10">
                  <c:v>Ano 9</c:v>
                </c:pt>
              </c:strCache>
            </c:strRef>
          </c:cat>
          <c:val>
            <c:numRef>
              <c:f>Planilha1!$X$22:$AH$22</c:f>
              <c:numCache>
                <c:formatCode>#,##0.00</c:formatCode>
                <c:ptCount val="11"/>
                <c:pt idx="0">
                  <c:v>0</c:v>
                </c:pt>
                <c:pt idx="1">
                  <c:v>0</c:v>
                </c:pt>
                <c:pt idx="2">
                  <c:v>1</c:v>
                </c:pt>
                <c:pt idx="3">
                  <c:v>2</c:v>
                </c:pt>
                <c:pt idx="4">
                  <c:v>3</c:v>
                </c:pt>
                <c:pt idx="5">
                  <c:v>4</c:v>
                </c:pt>
                <c:pt idx="6">
                  <c:v>5</c:v>
                </c:pt>
                <c:pt idx="7">
                  <c:v>5.52</c:v>
                </c:pt>
                <c:pt idx="8">
                  <c:v>5.68</c:v>
                </c:pt>
                <c:pt idx="9">
                  <c:v>4.76</c:v>
                </c:pt>
                <c:pt idx="10">
                  <c:v>5.76</c:v>
                </c:pt>
              </c:numCache>
            </c:numRef>
          </c:val>
          <c:smooth val="0"/>
          <c:extLst>
            <c:ext xmlns:c16="http://schemas.microsoft.com/office/drawing/2014/chart" uri="{C3380CC4-5D6E-409C-BE32-E72D297353CC}">
              <c16:uniqueId val="{00000001-1D85-487E-A4AE-2D25AAE2B87F}"/>
            </c:ext>
          </c:extLst>
        </c:ser>
        <c:dLbls>
          <c:showLegendKey val="0"/>
          <c:showVal val="0"/>
          <c:showCatName val="0"/>
          <c:showSerName val="0"/>
          <c:showPercent val="0"/>
          <c:showBubbleSize val="0"/>
        </c:dLbls>
        <c:marker val="1"/>
        <c:smooth val="0"/>
        <c:axId val="1286830096"/>
        <c:axId val="284185024"/>
      </c:lineChart>
      <c:catAx>
        <c:axId val="1286842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284174608"/>
        <c:crosses val="autoZero"/>
        <c:auto val="1"/>
        <c:lblAlgn val="ctr"/>
        <c:lblOffset val="100"/>
        <c:noMultiLvlLbl val="0"/>
      </c:catAx>
      <c:valAx>
        <c:axId val="284174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pt-BR" dirty="0"/>
                  <a:t>Quantidade de</a:t>
                </a:r>
                <a:r>
                  <a:rPr lang="pt-BR" baseline="0" dirty="0"/>
                  <a:t> aquisições</a:t>
                </a:r>
                <a:endParaRPr lang="pt-BR" dirty="0"/>
              </a:p>
            </c:rich>
          </c:tx>
          <c:layout>
            <c:manualLayout>
              <c:xMode val="edge"/>
              <c:yMode val="edge"/>
              <c:x val="3.20051964342557E-2"/>
              <c:y val="0.1147205204694087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1286842096"/>
        <c:crosses val="autoZero"/>
        <c:crossBetween val="between"/>
      </c:valAx>
      <c:valAx>
        <c:axId val="284185024"/>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pt-BR" dirty="0"/>
                  <a:t>Idade média</a:t>
                </a:r>
                <a:r>
                  <a:rPr lang="pt-BR" baseline="0" dirty="0"/>
                  <a:t> (anos)</a:t>
                </a:r>
                <a:endParaRPr lang="pt-BR" dirty="0"/>
              </a:p>
            </c:rich>
          </c:tx>
          <c:layout>
            <c:manualLayout>
              <c:xMode val="edge"/>
              <c:yMode val="edge"/>
              <c:x val="0.92113565563046829"/>
              <c:y val="0.1874166178872206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1286830096"/>
        <c:crosses val="max"/>
        <c:crossBetween val="between"/>
      </c:valAx>
      <c:catAx>
        <c:axId val="1286830096"/>
        <c:scaling>
          <c:orientation val="minMax"/>
        </c:scaling>
        <c:delete val="1"/>
        <c:axPos val="b"/>
        <c:numFmt formatCode="General" sourceLinked="1"/>
        <c:majorTickMark val="out"/>
        <c:minorTickMark val="none"/>
        <c:tickLblPos val="nextTo"/>
        <c:crossAx val="28418502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'[(Extrema) Estudo de oferta v9.xlsx]Prog. Atual'!$N$16</c:f>
              <c:strCache>
                <c:ptCount val="1"/>
                <c:pt idx="0">
                  <c:v>sáb.</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'[(Extrema) Estudo de oferta v9.xlsx]Prog. Atual'!$L$17:$L$35</c:f>
              <c:numCache>
                <c:formatCode>General</c:formatCode>
                <c:ptCount val="19"/>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numCache>
            </c:numRef>
          </c:cat>
          <c:val>
            <c:numRef>
              <c:f>'[(Extrema) Estudo de oferta v9.xlsx]Prog. Atual'!$N$17:$N$35</c:f>
              <c:numCache>
                <c:formatCode>General</c:formatCode>
                <c:ptCount val="19"/>
                <c:pt idx="0">
                  <c:v>6</c:v>
                </c:pt>
                <c:pt idx="1">
                  <c:v>9</c:v>
                </c:pt>
                <c:pt idx="2">
                  <c:v>7</c:v>
                </c:pt>
                <c:pt idx="3">
                  <c:v>8</c:v>
                </c:pt>
                <c:pt idx="4">
                  <c:v>9</c:v>
                </c:pt>
                <c:pt idx="5">
                  <c:v>5</c:v>
                </c:pt>
                <c:pt idx="6">
                  <c:v>8</c:v>
                </c:pt>
                <c:pt idx="7">
                  <c:v>10</c:v>
                </c:pt>
                <c:pt idx="8">
                  <c:v>8</c:v>
                </c:pt>
                <c:pt idx="9">
                  <c:v>8</c:v>
                </c:pt>
                <c:pt idx="10">
                  <c:v>9</c:v>
                </c:pt>
                <c:pt idx="11">
                  <c:v>8</c:v>
                </c:pt>
                <c:pt idx="12">
                  <c:v>8</c:v>
                </c:pt>
                <c:pt idx="13">
                  <c:v>10</c:v>
                </c:pt>
                <c:pt idx="14">
                  <c:v>3</c:v>
                </c:pt>
                <c:pt idx="15">
                  <c:v>3</c:v>
                </c:pt>
                <c:pt idx="16">
                  <c:v>2</c:v>
                </c:pt>
                <c:pt idx="17">
                  <c:v>3</c:v>
                </c:pt>
                <c:pt idx="18">
                  <c:v>0</c:v>
                </c:pt>
              </c:numCache>
            </c:numRef>
          </c:val>
          <c:extLst>
            <c:ext xmlns:c16="http://schemas.microsoft.com/office/drawing/2014/chart" uri="{C3380CC4-5D6E-409C-BE32-E72D297353CC}">
              <c16:uniqueId val="{00000000-442F-40A9-9BD7-4239B8E22D98}"/>
            </c:ext>
          </c:extLst>
        </c:ser>
        <c:dLbls>
          <c:dLblPos val="outEnd"/>
          <c:showLegendKey val="0"/>
          <c:showVal val="1"/>
          <c:showCatName val="0"/>
          <c:showSerName val="0"/>
          <c:showPercent val="0"/>
          <c:showBubbleSize val="0"/>
        </c:dLbls>
        <c:gapWidth val="219"/>
        <c:overlap val="-27"/>
        <c:axId val="414138288"/>
        <c:axId val="414133936"/>
      </c:barChart>
      <c:catAx>
        <c:axId val="41413828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pt-BR"/>
                  <a:t>faixa horária</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414133936"/>
        <c:crosses val="autoZero"/>
        <c:auto val="1"/>
        <c:lblAlgn val="ctr"/>
        <c:lblOffset val="100"/>
        <c:noMultiLvlLbl val="0"/>
      </c:catAx>
      <c:valAx>
        <c:axId val="414133936"/>
        <c:scaling>
          <c:orientation val="minMax"/>
          <c:max val="1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pt-BR"/>
                  <a:t>número de viagens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41413828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'[(Extrema) Estudo de oferta v9.xlsx]Prog. Atual'!$O$16</c:f>
              <c:strCache>
                <c:ptCount val="1"/>
                <c:pt idx="0">
                  <c:v>dom.</c:v>
                </c:pt>
              </c:strCache>
            </c:strRef>
          </c:tx>
          <c:spP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'[(Extrema) Estudo de oferta v9.xlsx]Prog. Atual'!$L$17:$L$35</c:f>
              <c:numCache>
                <c:formatCode>General</c:formatCode>
                <c:ptCount val="19"/>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numCache>
            </c:numRef>
          </c:cat>
          <c:val>
            <c:numRef>
              <c:f>'[(Extrema) Estudo de oferta v9.xlsx]Prog. Atual'!$O$17:$O$35</c:f>
              <c:numCache>
                <c:formatCode>General</c:formatCode>
                <c:ptCount val="19"/>
                <c:pt idx="0">
                  <c:v>0</c:v>
                </c:pt>
                <c:pt idx="1">
                  <c:v>1</c:v>
                </c:pt>
                <c:pt idx="2">
                  <c:v>2</c:v>
                </c:pt>
                <c:pt idx="3">
                  <c:v>1</c:v>
                </c:pt>
                <c:pt idx="4">
                  <c:v>3</c:v>
                </c:pt>
                <c:pt idx="5">
                  <c:v>1</c:v>
                </c:pt>
                <c:pt idx="6">
                  <c:v>3</c:v>
                </c:pt>
                <c:pt idx="7">
                  <c:v>1</c:v>
                </c:pt>
                <c:pt idx="8">
                  <c:v>3</c:v>
                </c:pt>
                <c:pt idx="9">
                  <c:v>1</c:v>
                </c:pt>
                <c:pt idx="10">
                  <c:v>3</c:v>
                </c:pt>
                <c:pt idx="11">
                  <c:v>1</c:v>
                </c:pt>
                <c:pt idx="12">
                  <c:v>2</c:v>
                </c:pt>
                <c:pt idx="13">
                  <c:v>2</c:v>
                </c:pt>
                <c:pt idx="14">
                  <c:v>1</c:v>
                </c:pt>
                <c:pt idx="15">
                  <c:v>2</c:v>
                </c:pt>
                <c:pt idx="16">
                  <c:v>2</c:v>
                </c:pt>
                <c:pt idx="17">
                  <c:v>0</c:v>
                </c:pt>
                <c:pt idx="18">
                  <c:v>0</c:v>
                </c:pt>
              </c:numCache>
            </c:numRef>
          </c:val>
          <c:extLst>
            <c:ext xmlns:c16="http://schemas.microsoft.com/office/drawing/2014/chart" uri="{C3380CC4-5D6E-409C-BE32-E72D297353CC}">
              <c16:uniqueId val="{00000000-F36D-435B-862C-0B09DE5D24CA}"/>
            </c:ext>
          </c:extLst>
        </c:ser>
        <c:dLbls>
          <c:dLblPos val="outEnd"/>
          <c:showLegendKey val="0"/>
          <c:showVal val="1"/>
          <c:showCatName val="0"/>
          <c:showSerName val="0"/>
          <c:showPercent val="0"/>
          <c:showBubbleSize val="0"/>
        </c:dLbls>
        <c:gapWidth val="219"/>
        <c:overlap val="-27"/>
        <c:axId val="414136656"/>
        <c:axId val="414127408"/>
      </c:barChart>
      <c:catAx>
        <c:axId val="41413665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pt-BR"/>
                  <a:t>faixa horária</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414127408"/>
        <c:crosses val="autoZero"/>
        <c:auto val="1"/>
        <c:lblAlgn val="ctr"/>
        <c:lblOffset val="100"/>
        <c:noMultiLvlLbl val="0"/>
      </c:catAx>
      <c:valAx>
        <c:axId val="414127408"/>
        <c:scaling>
          <c:orientation val="minMax"/>
          <c:max val="1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pt-BR"/>
                  <a:t>número de viagens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414136656"/>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'[(Extrema) Estudo de oferta v9.xlsx]Prog. Atual'!$AH$21:$AH$24</c:f>
              <c:strCache>
                <c:ptCount val="4"/>
                <c:pt idx="0">
                  <c:v>até 10km</c:v>
                </c:pt>
                <c:pt idx="1">
                  <c:v>entre 10 a 15km</c:v>
                </c:pt>
                <c:pt idx="2">
                  <c:v>entre 15 a 20km</c:v>
                </c:pt>
                <c:pt idx="3">
                  <c:v>entre 20 a 27km</c:v>
                </c:pt>
              </c:strCache>
            </c:strRef>
          </c:cat>
          <c:val>
            <c:numRef>
              <c:f>'[(Extrema) Estudo de oferta v9.xlsx]Prog. Atual'!$AI$21:$AI$24</c:f>
              <c:numCache>
                <c:formatCode>General</c:formatCode>
                <c:ptCount val="4"/>
                <c:pt idx="0">
                  <c:v>8</c:v>
                </c:pt>
                <c:pt idx="1">
                  <c:v>63</c:v>
                </c:pt>
                <c:pt idx="2">
                  <c:v>66</c:v>
                </c:pt>
                <c:pt idx="3">
                  <c:v>25</c:v>
                </c:pt>
              </c:numCache>
            </c:numRef>
          </c:val>
          <c:extLst>
            <c:ext xmlns:c16="http://schemas.microsoft.com/office/drawing/2014/chart" uri="{C3380CC4-5D6E-409C-BE32-E72D297353CC}">
              <c16:uniqueId val="{00000000-5B50-4996-8CB2-3043F24F5CFC}"/>
            </c:ext>
          </c:extLst>
        </c:ser>
        <c:dLbls>
          <c:dLblPos val="outEnd"/>
          <c:showLegendKey val="0"/>
          <c:showVal val="1"/>
          <c:showCatName val="0"/>
          <c:showSerName val="0"/>
          <c:showPercent val="0"/>
          <c:showBubbleSize val="0"/>
        </c:dLbls>
        <c:gapWidth val="219"/>
        <c:overlap val="-27"/>
        <c:axId val="414137744"/>
        <c:axId val="414129040"/>
      </c:barChart>
      <c:catAx>
        <c:axId val="414137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414129040"/>
        <c:crosses val="autoZero"/>
        <c:auto val="1"/>
        <c:lblAlgn val="ctr"/>
        <c:lblOffset val="100"/>
        <c:noMultiLvlLbl val="0"/>
      </c:catAx>
      <c:valAx>
        <c:axId val="41412904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14137744"/>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passageiros equivalentes</c:v>
          </c:tx>
          <c:spPr>
            <a:ln w="28575" cap="rnd">
              <a:solidFill>
                <a:srgbClr val="00B0F0"/>
              </a:solidFill>
              <a:round/>
            </a:ln>
            <a:effectLst/>
          </c:spPr>
          <c:marker>
            <c:symbol val="circle"/>
            <c:size val="7"/>
            <c:spPr>
              <a:solidFill>
                <a:srgbClr val="00B0F0"/>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'[Base de dados.xlsx]Série anual'!$B$5:$B$18</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'[Base de dados.xlsx]Série anual'!$C$5:$C$18</c:f>
              <c:numCache>
                <c:formatCode>#,##0</c:formatCode>
                <c:ptCount val="14"/>
                <c:pt idx="0">
                  <c:v>565574</c:v>
                </c:pt>
                <c:pt idx="1">
                  <c:v>626054</c:v>
                </c:pt>
                <c:pt idx="2">
                  <c:v>677293</c:v>
                </c:pt>
                <c:pt idx="3">
                  <c:v>781253</c:v>
                </c:pt>
                <c:pt idx="4">
                  <c:v>836269</c:v>
                </c:pt>
                <c:pt idx="5">
                  <c:v>860726</c:v>
                </c:pt>
                <c:pt idx="6">
                  <c:v>823379</c:v>
                </c:pt>
                <c:pt idx="7">
                  <c:v>848047</c:v>
                </c:pt>
                <c:pt idx="8">
                  <c:v>876546</c:v>
                </c:pt>
                <c:pt idx="9">
                  <c:v>800651</c:v>
                </c:pt>
                <c:pt idx="10">
                  <c:v>473303</c:v>
                </c:pt>
                <c:pt idx="11">
                  <c:v>440012</c:v>
                </c:pt>
                <c:pt idx="12">
                  <c:v>590667</c:v>
                </c:pt>
                <c:pt idx="13">
                  <c:v>639661</c:v>
                </c:pt>
              </c:numCache>
            </c:numRef>
          </c:val>
          <c:smooth val="0"/>
          <c:extLst>
            <c:ext xmlns:c16="http://schemas.microsoft.com/office/drawing/2014/chart" uri="{C3380CC4-5D6E-409C-BE32-E72D297353CC}">
              <c16:uniqueId val="{00000000-C0EC-4326-9149-1CCDD02967DA}"/>
            </c:ext>
          </c:extLst>
        </c:ser>
        <c:ser>
          <c:idx val="1"/>
          <c:order val="1"/>
          <c:tx>
            <c:v>passageiros totais</c:v>
          </c:tx>
          <c:spPr>
            <a:ln w="28575" cap="rnd">
              <a:solidFill>
                <a:srgbClr val="FF0000"/>
              </a:solidFill>
              <a:round/>
            </a:ln>
            <a:effectLst/>
          </c:spPr>
          <c:marker>
            <c:symbol val="circle"/>
            <c:size val="7"/>
            <c:spPr>
              <a:solidFill>
                <a:srgbClr val="FF0000"/>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'[Base de dados.xlsx]Série anual'!$B$5:$B$18</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'[Base de dados.xlsx]Série anual'!$E$5:$E$18</c:f>
              <c:numCache>
                <c:formatCode>#,##0</c:formatCode>
                <c:ptCount val="14"/>
                <c:pt idx="0">
                  <c:v>637566</c:v>
                </c:pt>
                <c:pt idx="1">
                  <c:v>685328</c:v>
                </c:pt>
                <c:pt idx="2">
                  <c:v>738103</c:v>
                </c:pt>
                <c:pt idx="3">
                  <c:v>811208</c:v>
                </c:pt>
                <c:pt idx="4">
                  <c:v>927760</c:v>
                </c:pt>
                <c:pt idx="5">
                  <c:v>963858</c:v>
                </c:pt>
                <c:pt idx="6">
                  <c:v>941049</c:v>
                </c:pt>
                <c:pt idx="7">
                  <c:v>959290</c:v>
                </c:pt>
                <c:pt idx="8">
                  <c:v>993289</c:v>
                </c:pt>
                <c:pt idx="9">
                  <c:v>926236</c:v>
                </c:pt>
                <c:pt idx="10">
                  <c:v>516979</c:v>
                </c:pt>
                <c:pt idx="11">
                  <c:v>491227</c:v>
                </c:pt>
                <c:pt idx="12">
                  <c:v>657180</c:v>
                </c:pt>
                <c:pt idx="13">
                  <c:v>725449</c:v>
                </c:pt>
              </c:numCache>
            </c:numRef>
          </c:val>
          <c:smooth val="0"/>
          <c:extLst>
            <c:ext xmlns:c16="http://schemas.microsoft.com/office/drawing/2014/chart" uri="{C3380CC4-5D6E-409C-BE32-E72D297353CC}">
              <c16:uniqueId val="{00000001-C0EC-4326-9149-1CCDD02967DA}"/>
            </c:ext>
          </c:extLst>
        </c:ser>
        <c:dLbls>
          <c:showLegendKey val="0"/>
          <c:showVal val="0"/>
          <c:showCatName val="0"/>
          <c:showSerName val="0"/>
          <c:showPercent val="0"/>
          <c:showBubbleSize val="0"/>
        </c:dLbls>
        <c:marker val="1"/>
        <c:smooth val="0"/>
        <c:axId val="414125776"/>
        <c:axId val="414141008"/>
      </c:lineChart>
      <c:catAx>
        <c:axId val="41412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414141008"/>
        <c:crosses val="autoZero"/>
        <c:auto val="1"/>
        <c:lblAlgn val="ctr"/>
        <c:lblOffset val="100"/>
        <c:noMultiLvlLbl val="0"/>
      </c:catAx>
      <c:valAx>
        <c:axId val="41414100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14125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solidFill>
      <a:schemeClr val="bg1"/>
    </a:solidFill>
    <a:ln w="9525" cap="flat" cmpd="sng" algn="ctr">
      <a:noFill/>
      <a:round/>
    </a:ln>
    <a:effectLst/>
  </c:spPr>
  <c:txPr>
    <a:bodyPr/>
    <a:lstStyle/>
    <a:p>
      <a:pPr>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226962001192696E-2"/>
          <c:y val="4.4112176485861604E-2"/>
          <c:w val="0.91593052879866521"/>
          <c:h val="0.75671046759075156"/>
        </c:manualLayout>
      </c:layout>
      <c:lineChart>
        <c:grouping val="standard"/>
        <c:varyColors val="0"/>
        <c:ser>
          <c:idx val="0"/>
          <c:order val="0"/>
          <c:tx>
            <c:strRef>
              <c:f>'[Base de dados.xlsx]Série mensal jan_21 a jan_23'!$D$4</c:f>
              <c:strCache>
                <c:ptCount val="1"/>
                <c:pt idx="0">
                  <c:v>Pass. Equiv.</c:v>
                </c:pt>
              </c:strCache>
            </c:strRef>
          </c:tx>
          <c:spPr>
            <a:ln w="28575" cap="rnd">
              <a:solidFill>
                <a:schemeClr val="accent1"/>
              </a:solidFill>
              <a:round/>
            </a:ln>
            <a:effectLst/>
          </c:spPr>
          <c:marker>
            <c:symbol val="none"/>
          </c:marker>
          <c:cat>
            <c:numRef>
              <c:f>'[Base de dados.xlsx]Série mensal jan_21 a jan_23'!$C$15:$C$41</c:f>
              <c:numCache>
                <c:formatCode>mmm\-yy</c:formatCode>
                <c:ptCount val="27"/>
                <c:pt idx="0">
                  <c:v>44501</c:v>
                </c:pt>
                <c:pt idx="1">
                  <c:v>44531</c:v>
                </c:pt>
                <c:pt idx="2">
                  <c:v>44562</c:v>
                </c:pt>
                <c:pt idx="3">
                  <c:v>44593</c:v>
                </c:pt>
                <c:pt idx="4">
                  <c:v>44621</c:v>
                </c:pt>
                <c:pt idx="5">
                  <c:v>44652</c:v>
                </c:pt>
                <c:pt idx="6">
                  <c:v>44682</c:v>
                </c:pt>
                <c:pt idx="7">
                  <c:v>44713</c:v>
                </c:pt>
                <c:pt idx="8">
                  <c:v>44743</c:v>
                </c:pt>
                <c:pt idx="9">
                  <c:v>44774</c:v>
                </c:pt>
                <c:pt idx="10">
                  <c:v>44805</c:v>
                </c:pt>
                <c:pt idx="11">
                  <c:v>44835</c:v>
                </c:pt>
                <c:pt idx="12">
                  <c:v>44866</c:v>
                </c:pt>
                <c:pt idx="13">
                  <c:v>44896</c:v>
                </c:pt>
                <c:pt idx="14">
                  <c:v>44927</c:v>
                </c:pt>
                <c:pt idx="15">
                  <c:v>44958</c:v>
                </c:pt>
                <c:pt idx="16">
                  <c:v>44986</c:v>
                </c:pt>
                <c:pt idx="17">
                  <c:v>45017</c:v>
                </c:pt>
                <c:pt idx="18">
                  <c:v>45047</c:v>
                </c:pt>
                <c:pt idx="19">
                  <c:v>45078</c:v>
                </c:pt>
                <c:pt idx="20">
                  <c:v>45108</c:v>
                </c:pt>
                <c:pt idx="21">
                  <c:v>45139</c:v>
                </c:pt>
                <c:pt idx="22">
                  <c:v>45170</c:v>
                </c:pt>
                <c:pt idx="23">
                  <c:v>45200</c:v>
                </c:pt>
                <c:pt idx="24">
                  <c:v>45231</c:v>
                </c:pt>
                <c:pt idx="25">
                  <c:v>45261</c:v>
                </c:pt>
                <c:pt idx="26">
                  <c:v>45292</c:v>
                </c:pt>
              </c:numCache>
            </c:numRef>
          </c:cat>
          <c:val>
            <c:numRef>
              <c:f>'[Base de dados.xlsx]Série mensal jan_21 a jan_23'!$D$15:$D$41</c:f>
              <c:numCache>
                <c:formatCode>#,##0</c:formatCode>
                <c:ptCount val="27"/>
                <c:pt idx="0">
                  <c:v>36059</c:v>
                </c:pt>
                <c:pt idx="1">
                  <c:v>45643</c:v>
                </c:pt>
                <c:pt idx="2">
                  <c:v>42650</c:v>
                </c:pt>
                <c:pt idx="3">
                  <c:v>45194</c:v>
                </c:pt>
                <c:pt idx="4">
                  <c:v>51249</c:v>
                </c:pt>
                <c:pt idx="5">
                  <c:v>47675</c:v>
                </c:pt>
                <c:pt idx="6">
                  <c:v>52408</c:v>
                </c:pt>
                <c:pt idx="7">
                  <c:v>50617</c:v>
                </c:pt>
                <c:pt idx="8">
                  <c:v>54806</c:v>
                </c:pt>
                <c:pt idx="9">
                  <c:v>54929</c:v>
                </c:pt>
                <c:pt idx="10">
                  <c:v>48056</c:v>
                </c:pt>
                <c:pt idx="11">
                  <c:v>48500</c:v>
                </c:pt>
                <c:pt idx="12">
                  <c:v>46451</c:v>
                </c:pt>
                <c:pt idx="13">
                  <c:v>48132</c:v>
                </c:pt>
                <c:pt idx="14">
                  <c:v>48653</c:v>
                </c:pt>
                <c:pt idx="15">
                  <c:v>44939</c:v>
                </c:pt>
                <c:pt idx="16">
                  <c:v>53020</c:v>
                </c:pt>
                <c:pt idx="17">
                  <c:v>46503</c:v>
                </c:pt>
                <c:pt idx="18">
                  <c:v>53197</c:v>
                </c:pt>
                <c:pt idx="19">
                  <c:v>51542</c:v>
                </c:pt>
                <c:pt idx="20">
                  <c:v>56899</c:v>
                </c:pt>
                <c:pt idx="21">
                  <c:v>57840</c:v>
                </c:pt>
                <c:pt idx="22">
                  <c:v>55030</c:v>
                </c:pt>
                <c:pt idx="23">
                  <c:v>57744</c:v>
                </c:pt>
                <c:pt idx="24">
                  <c:v>54975</c:v>
                </c:pt>
                <c:pt idx="25">
                  <c:v>59260</c:v>
                </c:pt>
                <c:pt idx="26">
                  <c:v>62596</c:v>
                </c:pt>
              </c:numCache>
            </c:numRef>
          </c:val>
          <c:smooth val="0"/>
          <c:extLst>
            <c:ext xmlns:c16="http://schemas.microsoft.com/office/drawing/2014/chart" uri="{C3380CC4-5D6E-409C-BE32-E72D297353CC}">
              <c16:uniqueId val="{00000000-2B27-45D1-8896-030F565C43B4}"/>
            </c:ext>
          </c:extLst>
        </c:ser>
        <c:ser>
          <c:idx val="1"/>
          <c:order val="1"/>
          <c:tx>
            <c:strRef>
              <c:f>'[Base de dados.xlsx]Série mensal jan_21 a jan_23'!$E$4</c:f>
              <c:strCache>
                <c:ptCount val="1"/>
                <c:pt idx="0">
                  <c:v>Pass. Gratuitos</c:v>
                </c:pt>
              </c:strCache>
            </c:strRef>
          </c:tx>
          <c:spPr>
            <a:ln w="28575" cap="rnd">
              <a:solidFill>
                <a:srgbClr val="FF0000"/>
              </a:solidFill>
              <a:round/>
            </a:ln>
            <a:effectLst/>
          </c:spPr>
          <c:marker>
            <c:symbol val="none"/>
          </c:marker>
          <c:cat>
            <c:numRef>
              <c:f>'[Base de dados.xlsx]Série mensal jan_21 a jan_23'!$C$15:$C$41</c:f>
              <c:numCache>
                <c:formatCode>mmm\-yy</c:formatCode>
                <c:ptCount val="27"/>
                <c:pt idx="0">
                  <c:v>44501</c:v>
                </c:pt>
                <c:pt idx="1">
                  <c:v>44531</c:v>
                </c:pt>
                <c:pt idx="2">
                  <c:v>44562</c:v>
                </c:pt>
                <c:pt idx="3">
                  <c:v>44593</c:v>
                </c:pt>
                <c:pt idx="4">
                  <c:v>44621</c:v>
                </c:pt>
                <c:pt idx="5">
                  <c:v>44652</c:v>
                </c:pt>
                <c:pt idx="6">
                  <c:v>44682</c:v>
                </c:pt>
                <c:pt idx="7">
                  <c:v>44713</c:v>
                </c:pt>
                <c:pt idx="8">
                  <c:v>44743</c:v>
                </c:pt>
                <c:pt idx="9">
                  <c:v>44774</c:v>
                </c:pt>
                <c:pt idx="10">
                  <c:v>44805</c:v>
                </c:pt>
                <c:pt idx="11">
                  <c:v>44835</c:v>
                </c:pt>
                <c:pt idx="12">
                  <c:v>44866</c:v>
                </c:pt>
                <c:pt idx="13">
                  <c:v>44896</c:v>
                </c:pt>
                <c:pt idx="14">
                  <c:v>44927</c:v>
                </c:pt>
                <c:pt idx="15">
                  <c:v>44958</c:v>
                </c:pt>
                <c:pt idx="16">
                  <c:v>44986</c:v>
                </c:pt>
                <c:pt idx="17">
                  <c:v>45017</c:v>
                </c:pt>
                <c:pt idx="18">
                  <c:v>45047</c:v>
                </c:pt>
                <c:pt idx="19">
                  <c:v>45078</c:v>
                </c:pt>
                <c:pt idx="20">
                  <c:v>45108</c:v>
                </c:pt>
                <c:pt idx="21">
                  <c:v>45139</c:v>
                </c:pt>
                <c:pt idx="22">
                  <c:v>45170</c:v>
                </c:pt>
                <c:pt idx="23">
                  <c:v>45200</c:v>
                </c:pt>
                <c:pt idx="24">
                  <c:v>45231</c:v>
                </c:pt>
                <c:pt idx="25">
                  <c:v>45261</c:v>
                </c:pt>
                <c:pt idx="26">
                  <c:v>45292</c:v>
                </c:pt>
              </c:numCache>
            </c:numRef>
          </c:cat>
          <c:val>
            <c:numRef>
              <c:f>'[Base de dados.xlsx]Série mensal jan_21 a jan_23'!$E$15:$E$41</c:f>
              <c:numCache>
                <c:formatCode>#,##0</c:formatCode>
                <c:ptCount val="27"/>
                <c:pt idx="0">
                  <c:v>4277</c:v>
                </c:pt>
                <c:pt idx="1">
                  <c:v>5150</c:v>
                </c:pt>
                <c:pt idx="2">
                  <c:v>4402</c:v>
                </c:pt>
                <c:pt idx="3">
                  <c:v>4561</c:v>
                </c:pt>
                <c:pt idx="4">
                  <c:v>5489</c:v>
                </c:pt>
                <c:pt idx="5">
                  <c:v>5281</c:v>
                </c:pt>
                <c:pt idx="6">
                  <c:v>5518</c:v>
                </c:pt>
                <c:pt idx="7">
                  <c:v>5261</c:v>
                </c:pt>
                <c:pt idx="8">
                  <c:v>5564</c:v>
                </c:pt>
                <c:pt idx="9">
                  <c:v>6887</c:v>
                </c:pt>
                <c:pt idx="10">
                  <c:v>6185</c:v>
                </c:pt>
                <c:pt idx="11">
                  <c:v>5950</c:v>
                </c:pt>
                <c:pt idx="12">
                  <c:v>5652</c:v>
                </c:pt>
                <c:pt idx="13">
                  <c:v>5760</c:v>
                </c:pt>
                <c:pt idx="14">
                  <c:v>6002</c:v>
                </c:pt>
                <c:pt idx="15">
                  <c:v>5662</c:v>
                </c:pt>
                <c:pt idx="16">
                  <c:v>6905</c:v>
                </c:pt>
                <c:pt idx="17">
                  <c:v>6325</c:v>
                </c:pt>
                <c:pt idx="18">
                  <c:v>7206</c:v>
                </c:pt>
                <c:pt idx="19">
                  <c:v>6830</c:v>
                </c:pt>
                <c:pt idx="20">
                  <c:v>7105</c:v>
                </c:pt>
                <c:pt idx="21">
                  <c:v>7895</c:v>
                </c:pt>
                <c:pt idx="22">
                  <c:v>7556</c:v>
                </c:pt>
                <c:pt idx="23">
                  <c:v>8201</c:v>
                </c:pt>
                <c:pt idx="24">
                  <c:v>7975</c:v>
                </c:pt>
                <c:pt idx="25">
                  <c:v>8126</c:v>
                </c:pt>
                <c:pt idx="26">
                  <c:v>9173</c:v>
                </c:pt>
              </c:numCache>
            </c:numRef>
          </c:val>
          <c:smooth val="0"/>
          <c:extLst>
            <c:ext xmlns:c16="http://schemas.microsoft.com/office/drawing/2014/chart" uri="{C3380CC4-5D6E-409C-BE32-E72D297353CC}">
              <c16:uniqueId val="{00000001-2B27-45D1-8896-030F565C43B4}"/>
            </c:ext>
          </c:extLst>
        </c:ser>
        <c:ser>
          <c:idx val="2"/>
          <c:order val="2"/>
          <c:tx>
            <c:strRef>
              <c:f>'[Base de dados.xlsx]Série mensal jan_21 a jan_23'!$F$4</c:f>
              <c:strCache>
                <c:ptCount val="1"/>
                <c:pt idx="0">
                  <c:v>Pass. total</c:v>
                </c:pt>
              </c:strCache>
            </c:strRef>
          </c:tx>
          <c:spPr>
            <a:ln w="38100" cap="rnd">
              <a:solidFill>
                <a:schemeClr val="accent3"/>
              </a:solidFill>
              <a:round/>
            </a:ln>
            <a:effectLst/>
          </c:spPr>
          <c:marker>
            <c:symbol val="none"/>
          </c:marker>
          <c:dLbls>
            <c:dLbl>
              <c:idx val="0"/>
              <c:layout>
                <c:manualLayout>
                  <c:x val="-3.8520090758509123E-2"/>
                  <c:y val="-0.1290412191121223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AA-420A-8928-081AE53B388A}"/>
                </c:ext>
              </c:extLst>
            </c:dLbl>
            <c:dLbl>
              <c:idx val="1"/>
              <c:delete val="1"/>
              <c:extLst>
                <c:ext xmlns:c15="http://schemas.microsoft.com/office/drawing/2012/chart" uri="{CE6537A1-D6FC-4f65-9D91-7224C49458BB}"/>
                <c:ext xmlns:c16="http://schemas.microsoft.com/office/drawing/2014/chart" uri="{C3380CC4-5D6E-409C-BE32-E72D297353CC}">
                  <c16:uniqueId val="{00000001-9FAA-420A-8928-081AE53B388A}"/>
                </c:ext>
              </c:extLst>
            </c:dLbl>
            <c:dLbl>
              <c:idx val="2"/>
              <c:delete val="1"/>
              <c:extLst>
                <c:ext xmlns:c15="http://schemas.microsoft.com/office/drawing/2012/chart" uri="{CE6537A1-D6FC-4f65-9D91-7224C49458BB}"/>
                <c:ext xmlns:c16="http://schemas.microsoft.com/office/drawing/2014/chart" uri="{C3380CC4-5D6E-409C-BE32-E72D297353CC}">
                  <c16:uniqueId val="{00000002-9FAA-420A-8928-081AE53B388A}"/>
                </c:ext>
              </c:extLst>
            </c:dLbl>
            <c:dLbl>
              <c:idx val="3"/>
              <c:delete val="1"/>
              <c:extLst>
                <c:ext xmlns:c15="http://schemas.microsoft.com/office/drawing/2012/chart" uri="{CE6537A1-D6FC-4f65-9D91-7224C49458BB}"/>
                <c:ext xmlns:c16="http://schemas.microsoft.com/office/drawing/2014/chart" uri="{C3380CC4-5D6E-409C-BE32-E72D297353CC}">
                  <c16:uniqueId val="{00000003-9FAA-420A-8928-081AE53B388A}"/>
                </c:ext>
              </c:extLst>
            </c:dLbl>
            <c:dLbl>
              <c:idx val="4"/>
              <c:delete val="1"/>
              <c:extLst>
                <c:ext xmlns:c15="http://schemas.microsoft.com/office/drawing/2012/chart" uri="{CE6537A1-D6FC-4f65-9D91-7224C49458BB}"/>
                <c:ext xmlns:c16="http://schemas.microsoft.com/office/drawing/2014/chart" uri="{C3380CC4-5D6E-409C-BE32-E72D297353CC}">
                  <c16:uniqueId val="{00000004-9FAA-420A-8928-081AE53B388A}"/>
                </c:ext>
              </c:extLst>
            </c:dLbl>
            <c:dLbl>
              <c:idx val="5"/>
              <c:delete val="1"/>
              <c:extLst>
                <c:ext xmlns:c15="http://schemas.microsoft.com/office/drawing/2012/chart" uri="{CE6537A1-D6FC-4f65-9D91-7224C49458BB}"/>
                <c:ext xmlns:c16="http://schemas.microsoft.com/office/drawing/2014/chart" uri="{C3380CC4-5D6E-409C-BE32-E72D297353CC}">
                  <c16:uniqueId val="{00000005-9FAA-420A-8928-081AE53B388A}"/>
                </c:ext>
              </c:extLst>
            </c:dLbl>
            <c:dLbl>
              <c:idx val="6"/>
              <c:delete val="1"/>
              <c:extLst>
                <c:ext xmlns:c15="http://schemas.microsoft.com/office/drawing/2012/chart" uri="{CE6537A1-D6FC-4f65-9D91-7224C49458BB}"/>
                <c:ext xmlns:c16="http://schemas.microsoft.com/office/drawing/2014/chart" uri="{C3380CC4-5D6E-409C-BE32-E72D297353CC}">
                  <c16:uniqueId val="{00000006-9FAA-420A-8928-081AE53B388A}"/>
                </c:ext>
              </c:extLst>
            </c:dLbl>
            <c:dLbl>
              <c:idx val="7"/>
              <c:delete val="1"/>
              <c:extLst>
                <c:ext xmlns:c15="http://schemas.microsoft.com/office/drawing/2012/chart" uri="{CE6537A1-D6FC-4f65-9D91-7224C49458BB}"/>
                <c:ext xmlns:c16="http://schemas.microsoft.com/office/drawing/2014/chart" uri="{C3380CC4-5D6E-409C-BE32-E72D297353CC}">
                  <c16:uniqueId val="{00000007-9FAA-420A-8928-081AE53B388A}"/>
                </c:ext>
              </c:extLst>
            </c:dLbl>
            <c:dLbl>
              <c:idx val="8"/>
              <c:delete val="1"/>
              <c:extLst>
                <c:ext xmlns:c15="http://schemas.microsoft.com/office/drawing/2012/chart" uri="{CE6537A1-D6FC-4f65-9D91-7224C49458BB}"/>
                <c:ext xmlns:c16="http://schemas.microsoft.com/office/drawing/2014/chart" uri="{C3380CC4-5D6E-409C-BE32-E72D297353CC}">
                  <c16:uniqueId val="{00000008-9FAA-420A-8928-081AE53B388A}"/>
                </c:ext>
              </c:extLst>
            </c:dLbl>
            <c:dLbl>
              <c:idx val="9"/>
              <c:delete val="1"/>
              <c:extLst>
                <c:ext xmlns:c15="http://schemas.microsoft.com/office/drawing/2012/chart" uri="{CE6537A1-D6FC-4f65-9D91-7224C49458BB}"/>
                <c:ext xmlns:c16="http://schemas.microsoft.com/office/drawing/2014/chart" uri="{C3380CC4-5D6E-409C-BE32-E72D297353CC}">
                  <c16:uniqueId val="{00000009-9FAA-420A-8928-081AE53B388A}"/>
                </c:ext>
              </c:extLst>
            </c:dLbl>
            <c:dLbl>
              <c:idx val="10"/>
              <c:delete val="1"/>
              <c:extLst>
                <c:ext xmlns:c15="http://schemas.microsoft.com/office/drawing/2012/chart" uri="{CE6537A1-D6FC-4f65-9D91-7224C49458BB}"/>
                <c:ext xmlns:c16="http://schemas.microsoft.com/office/drawing/2014/chart" uri="{C3380CC4-5D6E-409C-BE32-E72D297353CC}">
                  <c16:uniqueId val="{0000000A-9FAA-420A-8928-081AE53B388A}"/>
                </c:ext>
              </c:extLst>
            </c:dLbl>
            <c:dLbl>
              <c:idx val="11"/>
              <c:delete val="1"/>
              <c:extLst>
                <c:ext xmlns:c15="http://schemas.microsoft.com/office/drawing/2012/chart" uri="{CE6537A1-D6FC-4f65-9D91-7224C49458BB}"/>
                <c:ext xmlns:c16="http://schemas.microsoft.com/office/drawing/2014/chart" uri="{C3380CC4-5D6E-409C-BE32-E72D297353CC}">
                  <c16:uniqueId val="{0000000B-9FAA-420A-8928-081AE53B388A}"/>
                </c:ext>
              </c:extLst>
            </c:dLbl>
            <c:dLbl>
              <c:idx val="12"/>
              <c:delete val="1"/>
              <c:extLst>
                <c:ext xmlns:c15="http://schemas.microsoft.com/office/drawing/2012/chart" uri="{CE6537A1-D6FC-4f65-9D91-7224C49458BB}"/>
                <c:ext xmlns:c16="http://schemas.microsoft.com/office/drawing/2014/chart" uri="{C3380CC4-5D6E-409C-BE32-E72D297353CC}">
                  <c16:uniqueId val="{0000000C-9FAA-420A-8928-081AE53B388A}"/>
                </c:ext>
              </c:extLst>
            </c:dLbl>
            <c:dLbl>
              <c:idx val="13"/>
              <c:delete val="1"/>
              <c:extLst>
                <c:ext xmlns:c15="http://schemas.microsoft.com/office/drawing/2012/chart" uri="{CE6537A1-D6FC-4f65-9D91-7224C49458BB}"/>
                <c:ext xmlns:c16="http://schemas.microsoft.com/office/drawing/2014/chart" uri="{C3380CC4-5D6E-409C-BE32-E72D297353CC}">
                  <c16:uniqueId val="{0000000D-9FAA-420A-8928-081AE53B388A}"/>
                </c:ext>
              </c:extLst>
            </c:dLbl>
            <c:dLbl>
              <c:idx val="14"/>
              <c:layout>
                <c:manualLayout>
                  <c:x val="-3.5171734275239695E-2"/>
                  <c:y val="-3.651428568900972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FAA-420A-8928-081AE53B388A}"/>
                </c:ext>
              </c:extLst>
            </c:dLbl>
            <c:dLbl>
              <c:idx val="15"/>
              <c:delete val="1"/>
              <c:extLst>
                <c:ext xmlns:c15="http://schemas.microsoft.com/office/drawing/2012/chart" uri="{CE6537A1-D6FC-4f65-9D91-7224C49458BB}"/>
                <c:ext xmlns:c16="http://schemas.microsoft.com/office/drawing/2014/chart" uri="{C3380CC4-5D6E-409C-BE32-E72D297353CC}">
                  <c16:uniqueId val="{0000000F-9FAA-420A-8928-081AE53B388A}"/>
                </c:ext>
              </c:extLst>
            </c:dLbl>
            <c:dLbl>
              <c:idx val="16"/>
              <c:delete val="1"/>
              <c:extLst>
                <c:ext xmlns:c15="http://schemas.microsoft.com/office/drawing/2012/chart" uri="{CE6537A1-D6FC-4f65-9D91-7224C49458BB}"/>
                <c:ext xmlns:c16="http://schemas.microsoft.com/office/drawing/2014/chart" uri="{C3380CC4-5D6E-409C-BE32-E72D297353CC}">
                  <c16:uniqueId val="{00000010-9FAA-420A-8928-081AE53B388A}"/>
                </c:ext>
              </c:extLst>
            </c:dLbl>
            <c:dLbl>
              <c:idx val="17"/>
              <c:delete val="1"/>
              <c:extLst>
                <c:ext xmlns:c15="http://schemas.microsoft.com/office/drawing/2012/chart" uri="{CE6537A1-D6FC-4f65-9D91-7224C49458BB}"/>
                <c:ext xmlns:c16="http://schemas.microsoft.com/office/drawing/2014/chart" uri="{C3380CC4-5D6E-409C-BE32-E72D297353CC}">
                  <c16:uniqueId val="{00000011-9FAA-420A-8928-081AE53B388A}"/>
                </c:ext>
              </c:extLst>
            </c:dLbl>
            <c:dLbl>
              <c:idx val="18"/>
              <c:delete val="1"/>
              <c:extLst>
                <c:ext xmlns:c15="http://schemas.microsoft.com/office/drawing/2012/chart" uri="{CE6537A1-D6FC-4f65-9D91-7224C49458BB}"/>
                <c:ext xmlns:c16="http://schemas.microsoft.com/office/drawing/2014/chart" uri="{C3380CC4-5D6E-409C-BE32-E72D297353CC}">
                  <c16:uniqueId val="{00000012-9FAA-420A-8928-081AE53B388A}"/>
                </c:ext>
              </c:extLst>
            </c:dLbl>
            <c:dLbl>
              <c:idx val="19"/>
              <c:delete val="1"/>
              <c:extLst>
                <c:ext xmlns:c15="http://schemas.microsoft.com/office/drawing/2012/chart" uri="{CE6537A1-D6FC-4f65-9D91-7224C49458BB}"/>
                <c:ext xmlns:c16="http://schemas.microsoft.com/office/drawing/2014/chart" uri="{C3380CC4-5D6E-409C-BE32-E72D297353CC}">
                  <c16:uniqueId val="{00000013-9FAA-420A-8928-081AE53B388A}"/>
                </c:ext>
              </c:extLst>
            </c:dLbl>
            <c:dLbl>
              <c:idx val="20"/>
              <c:delete val="1"/>
              <c:extLst>
                <c:ext xmlns:c15="http://schemas.microsoft.com/office/drawing/2012/chart" uri="{CE6537A1-D6FC-4f65-9D91-7224C49458BB}"/>
                <c:ext xmlns:c16="http://schemas.microsoft.com/office/drawing/2014/chart" uri="{C3380CC4-5D6E-409C-BE32-E72D297353CC}">
                  <c16:uniqueId val="{00000014-9FAA-420A-8928-081AE53B388A}"/>
                </c:ext>
              </c:extLst>
            </c:dLbl>
            <c:dLbl>
              <c:idx val="21"/>
              <c:delete val="1"/>
              <c:extLst>
                <c:ext xmlns:c15="http://schemas.microsoft.com/office/drawing/2012/chart" uri="{CE6537A1-D6FC-4f65-9D91-7224C49458BB}"/>
                <c:ext xmlns:c16="http://schemas.microsoft.com/office/drawing/2014/chart" uri="{C3380CC4-5D6E-409C-BE32-E72D297353CC}">
                  <c16:uniqueId val="{00000015-9FAA-420A-8928-081AE53B388A}"/>
                </c:ext>
              </c:extLst>
            </c:dLbl>
            <c:dLbl>
              <c:idx val="22"/>
              <c:delete val="1"/>
              <c:extLst>
                <c:ext xmlns:c15="http://schemas.microsoft.com/office/drawing/2012/chart" uri="{CE6537A1-D6FC-4f65-9D91-7224C49458BB}"/>
                <c:ext xmlns:c16="http://schemas.microsoft.com/office/drawing/2014/chart" uri="{C3380CC4-5D6E-409C-BE32-E72D297353CC}">
                  <c16:uniqueId val="{00000016-9FAA-420A-8928-081AE53B388A}"/>
                </c:ext>
              </c:extLst>
            </c:dLbl>
            <c:dLbl>
              <c:idx val="23"/>
              <c:delete val="1"/>
              <c:extLst>
                <c:ext xmlns:c15="http://schemas.microsoft.com/office/drawing/2012/chart" uri="{CE6537A1-D6FC-4f65-9D91-7224C49458BB}"/>
                <c:ext xmlns:c16="http://schemas.microsoft.com/office/drawing/2014/chart" uri="{C3380CC4-5D6E-409C-BE32-E72D297353CC}">
                  <c16:uniqueId val="{00000017-9FAA-420A-8928-081AE53B388A}"/>
                </c:ext>
              </c:extLst>
            </c:dLbl>
            <c:dLbl>
              <c:idx val="24"/>
              <c:delete val="1"/>
              <c:extLst>
                <c:ext xmlns:c15="http://schemas.microsoft.com/office/drawing/2012/chart" uri="{CE6537A1-D6FC-4f65-9D91-7224C49458BB}"/>
                <c:ext xmlns:c16="http://schemas.microsoft.com/office/drawing/2014/chart" uri="{C3380CC4-5D6E-409C-BE32-E72D297353CC}">
                  <c16:uniqueId val="{00000018-9FAA-420A-8928-081AE53B388A}"/>
                </c:ext>
              </c:extLst>
            </c:dLbl>
            <c:dLbl>
              <c:idx val="25"/>
              <c:delete val="1"/>
              <c:extLst>
                <c:ext xmlns:c15="http://schemas.microsoft.com/office/drawing/2012/chart" uri="{CE6537A1-D6FC-4f65-9D91-7224C49458BB}"/>
                <c:ext xmlns:c16="http://schemas.microsoft.com/office/drawing/2014/chart" uri="{C3380CC4-5D6E-409C-BE32-E72D297353CC}">
                  <c16:uniqueId val="{00000019-9FAA-420A-8928-081AE53B388A}"/>
                </c:ext>
              </c:extLst>
            </c:dLbl>
            <c:dLbl>
              <c:idx val="26"/>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extLst>
                <c:ext xmlns:c16="http://schemas.microsoft.com/office/drawing/2014/chart" uri="{C3380CC4-5D6E-409C-BE32-E72D297353CC}">
                  <c16:uniqueId val="{0000001A-9FAA-420A-8928-081AE53B388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'[Base de dados.xlsx]Série mensal jan_21 a jan_23'!$C$15:$C$41</c:f>
              <c:numCache>
                <c:formatCode>mmm\-yy</c:formatCode>
                <c:ptCount val="27"/>
                <c:pt idx="0">
                  <c:v>44501</c:v>
                </c:pt>
                <c:pt idx="1">
                  <c:v>44531</c:v>
                </c:pt>
                <c:pt idx="2">
                  <c:v>44562</c:v>
                </c:pt>
                <c:pt idx="3">
                  <c:v>44593</c:v>
                </c:pt>
                <c:pt idx="4">
                  <c:v>44621</c:v>
                </c:pt>
                <c:pt idx="5">
                  <c:v>44652</c:v>
                </c:pt>
                <c:pt idx="6">
                  <c:v>44682</c:v>
                </c:pt>
                <c:pt idx="7">
                  <c:v>44713</c:v>
                </c:pt>
                <c:pt idx="8">
                  <c:v>44743</c:v>
                </c:pt>
                <c:pt idx="9">
                  <c:v>44774</c:v>
                </c:pt>
                <c:pt idx="10">
                  <c:v>44805</c:v>
                </c:pt>
                <c:pt idx="11">
                  <c:v>44835</c:v>
                </c:pt>
                <c:pt idx="12">
                  <c:v>44866</c:v>
                </c:pt>
                <c:pt idx="13">
                  <c:v>44896</c:v>
                </c:pt>
                <c:pt idx="14">
                  <c:v>44927</c:v>
                </c:pt>
                <c:pt idx="15">
                  <c:v>44958</c:v>
                </c:pt>
                <c:pt idx="16">
                  <c:v>44986</c:v>
                </c:pt>
                <c:pt idx="17">
                  <c:v>45017</c:v>
                </c:pt>
                <c:pt idx="18">
                  <c:v>45047</c:v>
                </c:pt>
                <c:pt idx="19">
                  <c:v>45078</c:v>
                </c:pt>
                <c:pt idx="20">
                  <c:v>45108</c:v>
                </c:pt>
                <c:pt idx="21">
                  <c:v>45139</c:v>
                </c:pt>
                <c:pt idx="22">
                  <c:v>45170</c:v>
                </c:pt>
                <c:pt idx="23">
                  <c:v>45200</c:v>
                </c:pt>
                <c:pt idx="24">
                  <c:v>45231</c:v>
                </c:pt>
                <c:pt idx="25">
                  <c:v>45261</c:v>
                </c:pt>
                <c:pt idx="26">
                  <c:v>45292</c:v>
                </c:pt>
              </c:numCache>
            </c:numRef>
          </c:cat>
          <c:val>
            <c:numRef>
              <c:f>'[Base de dados.xlsx]Série mensal jan_21 a jan_23'!$F$15:$F$41</c:f>
              <c:numCache>
                <c:formatCode>#,##0</c:formatCode>
                <c:ptCount val="27"/>
                <c:pt idx="0">
                  <c:v>40336</c:v>
                </c:pt>
                <c:pt idx="1">
                  <c:v>50793</c:v>
                </c:pt>
                <c:pt idx="2">
                  <c:v>47052</c:v>
                </c:pt>
                <c:pt idx="3">
                  <c:v>49755</c:v>
                </c:pt>
                <c:pt idx="4">
                  <c:v>56738</c:v>
                </c:pt>
                <c:pt idx="5">
                  <c:v>52956</c:v>
                </c:pt>
                <c:pt idx="6">
                  <c:v>57926</c:v>
                </c:pt>
                <c:pt idx="7">
                  <c:v>55878</c:v>
                </c:pt>
                <c:pt idx="8">
                  <c:v>60370</c:v>
                </c:pt>
                <c:pt idx="9">
                  <c:v>61816</c:v>
                </c:pt>
                <c:pt idx="10">
                  <c:v>54241</c:v>
                </c:pt>
                <c:pt idx="11">
                  <c:v>54450</c:v>
                </c:pt>
                <c:pt idx="12">
                  <c:v>52103</c:v>
                </c:pt>
                <c:pt idx="13">
                  <c:v>53892</c:v>
                </c:pt>
                <c:pt idx="14">
                  <c:v>54655</c:v>
                </c:pt>
                <c:pt idx="15">
                  <c:v>50601</c:v>
                </c:pt>
                <c:pt idx="16">
                  <c:v>59925</c:v>
                </c:pt>
                <c:pt idx="17">
                  <c:v>52828</c:v>
                </c:pt>
                <c:pt idx="18">
                  <c:v>60403</c:v>
                </c:pt>
                <c:pt idx="19">
                  <c:v>58372</c:v>
                </c:pt>
                <c:pt idx="20">
                  <c:v>64004</c:v>
                </c:pt>
                <c:pt idx="21">
                  <c:v>65735</c:v>
                </c:pt>
                <c:pt idx="22">
                  <c:v>62586</c:v>
                </c:pt>
                <c:pt idx="23">
                  <c:v>65945</c:v>
                </c:pt>
                <c:pt idx="24">
                  <c:v>62950</c:v>
                </c:pt>
                <c:pt idx="25">
                  <c:v>67386</c:v>
                </c:pt>
                <c:pt idx="26">
                  <c:v>71769</c:v>
                </c:pt>
              </c:numCache>
            </c:numRef>
          </c:val>
          <c:smooth val="0"/>
          <c:extLst>
            <c:ext xmlns:c16="http://schemas.microsoft.com/office/drawing/2014/chart" uri="{C3380CC4-5D6E-409C-BE32-E72D297353CC}">
              <c16:uniqueId val="{00000002-2B27-45D1-8896-030F565C43B4}"/>
            </c:ext>
          </c:extLst>
        </c:ser>
        <c:dLbls>
          <c:showLegendKey val="0"/>
          <c:showVal val="0"/>
          <c:showCatName val="0"/>
          <c:showSerName val="0"/>
          <c:showPercent val="0"/>
          <c:showBubbleSize val="0"/>
        </c:dLbls>
        <c:smooth val="0"/>
        <c:axId val="414138832"/>
        <c:axId val="414135568"/>
      </c:lineChart>
      <c:dateAx>
        <c:axId val="41413883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414135568"/>
        <c:crosses val="autoZero"/>
        <c:auto val="1"/>
        <c:lblOffset val="100"/>
        <c:baseTimeUnit val="months"/>
      </c:dateAx>
      <c:valAx>
        <c:axId val="414135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41413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solidFill>
      <a:schemeClr val="bg1"/>
    </a:solidFill>
    <a:ln w="9525" cap="flat" cmpd="sng" algn="ctr">
      <a:noFill/>
      <a:round/>
    </a:ln>
    <a:effectLst/>
  </c:spPr>
  <c:txPr>
    <a:bodyPr/>
    <a:lstStyle/>
    <a:p>
      <a:pPr>
        <a:defRPr/>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5"/>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1-492F-47B0-8092-673AA80FBC82}"/>
              </c:ext>
            </c:extLst>
          </c:dPt>
          <c:dPt>
            <c:idx val="6"/>
            <c:invertIfNegative val="0"/>
            <c:bubble3D val="0"/>
            <c:spPr>
              <a:solidFill>
                <a:srgbClr val="FFFF00"/>
              </a:solidFill>
              <a:ln>
                <a:noFill/>
              </a:ln>
              <a:effectLst/>
            </c:spPr>
            <c:extLst>
              <c:ext xmlns:c16="http://schemas.microsoft.com/office/drawing/2014/chart" uri="{C3380CC4-5D6E-409C-BE32-E72D297353CC}">
                <c16:uniqueId val="{00000003-492F-47B0-8092-673AA80FBC82}"/>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Plan1!$K$39:$K$45</c:f>
              <c:strCache>
                <c:ptCount val="7"/>
                <c:pt idx="0">
                  <c:v>Segunda-feira</c:v>
                </c:pt>
                <c:pt idx="1">
                  <c:v>Terça-feira</c:v>
                </c:pt>
                <c:pt idx="2">
                  <c:v>Quarta-feira</c:v>
                </c:pt>
                <c:pt idx="3">
                  <c:v>Quinta-feira</c:v>
                </c:pt>
                <c:pt idx="4">
                  <c:v>Sexta-feira</c:v>
                </c:pt>
                <c:pt idx="5">
                  <c:v>Sábado</c:v>
                </c:pt>
                <c:pt idx="6">
                  <c:v>Domingo</c:v>
                </c:pt>
              </c:strCache>
            </c:strRef>
          </c:cat>
          <c:val>
            <c:numRef>
              <c:f>Plan1!$T$39:$T$45</c:f>
              <c:numCache>
                <c:formatCode>#,##0</c:formatCode>
                <c:ptCount val="7"/>
                <c:pt idx="0">
                  <c:v>2779.3999999999996</c:v>
                </c:pt>
                <c:pt idx="1">
                  <c:v>2731.6</c:v>
                </c:pt>
                <c:pt idx="2">
                  <c:v>2762.5</c:v>
                </c:pt>
                <c:pt idx="3">
                  <c:v>2581.3333333333335</c:v>
                </c:pt>
                <c:pt idx="4">
                  <c:v>2581</c:v>
                </c:pt>
                <c:pt idx="5">
                  <c:v>1754.5</c:v>
                </c:pt>
                <c:pt idx="6">
                  <c:v>331.20000000000005</c:v>
                </c:pt>
              </c:numCache>
            </c:numRef>
          </c:val>
          <c:extLst>
            <c:ext xmlns:c16="http://schemas.microsoft.com/office/drawing/2014/chart" uri="{C3380CC4-5D6E-409C-BE32-E72D297353CC}">
              <c16:uniqueId val="{00000004-492F-47B0-8092-673AA80FBC82}"/>
            </c:ext>
          </c:extLst>
        </c:ser>
        <c:dLbls>
          <c:showLegendKey val="0"/>
          <c:showVal val="0"/>
          <c:showCatName val="0"/>
          <c:showSerName val="0"/>
          <c:showPercent val="0"/>
          <c:showBubbleSize val="0"/>
        </c:dLbls>
        <c:gapWidth val="6"/>
        <c:overlap val="-44"/>
        <c:axId val="414133392"/>
        <c:axId val="414136112"/>
      </c:barChart>
      <c:catAx>
        <c:axId val="41413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414136112"/>
        <c:crosses val="autoZero"/>
        <c:auto val="1"/>
        <c:lblAlgn val="ctr"/>
        <c:lblOffset val="100"/>
        <c:noMultiLvlLbl val="0"/>
      </c:catAx>
      <c:valAx>
        <c:axId val="41413611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1413339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7177037562687E-2"/>
          <c:y val="0"/>
          <c:w val="0.94460184209780174"/>
          <c:h val="0.73360230433186613"/>
        </c:manualLayout>
      </c:layout>
      <c:barChart>
        <c:barDir val="col"/>
        <c:grouping val="stacked"/>
        <c:varyColors val="0"/>
        <c:ser>
          <c:idx val="0"/>
          <c:order val="0"/>
          <c:tx>
            <c:v>Rural</c:v>
          </c:tx>
          <c:spPr>
            <a:solidFill>
              <a:schemeClr val="accent6">
                <a:lumMod val="60000"/>
                <a:lumOff val="40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B3E3-411D-9B0D-E0D9FEA6C5F1}"/>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Plan1!$K$53:$K$55</c:f>
              <c:strCache>
                <c:ptCount val="3"/>
                <c:pt idx="0">
                  <c:v>Útil</c:v>
                </c:pt>
                <c:pt idx="1">
                  <c:v>Sábado</c:v>
                </c:pt>
                <c:pt idx="2">
                  <c:v>Domingo</c:v>
                </c:pt>
              </c:strCache>
            </c:strRef>
          </c:cat>
          <c:val>
            <c:numRef>
              <c:f>Plan1!$N$53:$N$55</c:f>
              <c:numCache>
                <c:formatCode>#,##0</c:formatCode>
                <c:ptCount val="3"/>
                <c:pt idx="0">
                  <c:v>450.14285714285711</c:v>
                </c:pt>
                <c:pt idx="1">
                  <c:v>184.25</c:v>
                </c:pt>
                <c:pt idx="2">
                  <c:v>0</c:v>
                </c:pt>
              </c:numCache>
            </c:numRef>
          </c:val>
          <c:extLst>
            <c:ext xmlns:c16="http://schemas.microsoft.com/office/drawing/2014/chart" uri="{C3380CC4-5D6E-409C-BE32-E72D297353CC}">
              <c16:uniqueId val="{00000001-B3E3-411D-9B0D-E0D9FEA6C5F1}"/>
            </c:ext>
          </c:extLst>
        </c:ser>
        <c:ser>
          <c:idx val="1"/>
          <c:order val="1"/>
          <c:tx>
            <c:v>Urbana</c:v>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Plan1!$K$53:$K$55</c:f>
              <c:strCache>
                <c:ptCount val="3"/>
                <c:pt idx="0">
                  <c:v>Útil</c:v>
                </c:pt>
                <c:pt idx="1">
                  <c:v>Sábado</c:v>
                </c:pt>
                <c:pt idx="2">
                  <c:v>Domingo</c:v>
                </c:pt>
              </c:strCache>
            </c:strRef>
          </c:cat>
          <c:val>
            <c:numRef>
              <c:f>Plan1!$Q$53:$Q$55</c:f>
              <c:numCache>
                <c:formatCode>#,##0</c:formatCode>
                <c:ptCount val="3"/>
                <c:pt idx="0">
                  <c:v>2248.5714285714284</c:v>
                </c:pt>
                <c:pt idx="1">
                  <c:v>1570.25</c:v>
                </c:pt>
                <c:pt idx="2">
                  <c:v>331.20000000000005</c:v>
                </c:pt>
              </c:numCache>
            </c:numRef>
          </c:val>
          <c:extLst>
            <c:ext xmlns:c16="http://schemas.microsoft.com/office/drawing/2014/chart" uri="{C3380CC4-5D6E-409C-BE32-E72D297353CC}">
              <c16:uniqueId val="{00000002-B3E3-411D-9B0D-E0D9FEA6C5F1}"/>
            </c:ext>
          </c:extLst>
        </c:ser>
        <c:dLbls>
          <c:showLegendKey val="0"/>
          <c:showVal val="0"/>
          <c:showCatName val="0"/>
          <c:showSerName val="0"/>
          <c:showPercent val="0"/>
          <c:showBubbleSize val="0"/>
        </c:dLbls>
        <c:gapWidth val="150"/>
        <c:overlap val="100"/>
        <c:axId val="414134480"/>
        <c:axId val="414127952"/>
      </c:barChart>
      <c:catAx>
        <c:axId val="41413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414127952"/>
        <c:crosses val="autoZero"/>
        <c:auto val="1"/>
        <c:lblAlgn val="ctr"/>
        <c:lblOffset val="100"/>
        <c:noMultiLvlLbl val="0"/>
      </c:catAx>
      <c:valAx>
        <c:axId val="41412795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14134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solidFill>
      <a:schemeClr val="bg1"/>
    </a:solidFill>
    <a:ln w="9525" cap="flat" cmpd="sng" algn="ctr">
      <a:noFill/>
      <a:round/>
    </a:ln>
    <a:effectLst/>
  </c:spPr>
  <c:txPr>
    <a:bodyPr/>
    <a:lstStyle/>
    <a:p>
      <a:pPr>
        <a:defRPr sz="1400"/>
      </a:pPr>
      <a:endParaRPr lang="pt-B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Plan2!$D$44</c:f>
              <c:strCache>
                <c:ptCount val="1"/>
                <c:pt idx="0">
                  <c:v>Sábado</c:v>
                </c:pt>
              </c:strCache>
              <c:extLst xmlns:c15="http://schemas.microsoft.com/office/drawing/2012/chart"/>
            </c:strRef>
          </c:tx>
          <c:spPr>
            <a:solidFill>
              <a:schemeClr val="accent2"/>
            </a:solidFill>
            <a:ln>
              <a:noFill/>
            </a:ln>
            <a:effectLst/>
          </c:spPr>
          <c:invertIfNegative val="0"/>
          <c:cat>
            <c:numRef>
              <c:f>Plan2!$E$42:$V$42</c:f>
              <c:numCache>
                <c:formatCode>General</c:formatCode>
                <c:ptCount val="18"/>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numCache>
              <c:extLst xmlns:c15="http://schemas.microsoft.com/office/drawing/2012/chart"/>
            </c:numRef>
          </c:cat>
          <c:val>
            <c:numRef>
              <c:f>Plan2!$E$44:$V$44</c:f>
              <c:numCache>
                <c:formatCode>0.0%</c:formatCode>
                <c:ptCount val="18"/>
                <c:pt idx="0">
                  <c:v>0.14354066985645933</c:v>
                </c:pt>
                <c:pt idx="1">
                  <c:v>0.61244019138755978</c:v>
                </c:pt>
                <c:pt idx="2">
                  <c:v>1</c:v>
                </c:pt>
                <c:pt idx="3">
                  <c:v>0.66028708133971292</c:v>
                </c:pt>
                <c:pt idx="4">
                  <c:v>0.63157894736842102</c:v>
                </c:pt>
                <c:pt idx="5">
                  <c:v>0.41626794258373206</c:v>
                </c:pt>
                <c:pt idx="6">
                  <c:v>0.46889952153110048</c:v>
                </c:pt>
                <c:pt idx="7">
                  <c:v>0.49760765550239233</c:v>
                </c:pt>
                <c:pt idx="8">
                  <c:v>0.56459330143540665</c:v>
                </c:pt>
                <c:pt idx="9">
                  <c:v>0.44497607655502391</c:v>
                </c:pt>
                <c:pt idx="10">
                  <c:v>0.37320574162679426</c:v>
                </c:pt>
                <c:pt idx="11">
                  <c:v>0.43062200956937802</c:v>
                </c:pt>
                <c:pt idx="12">
                  <c:v>0.26315789473684209</c:v>
                </c:pt>
                <c:pt idx="13">
                  <c:v>0.55980861244019142</c:v>
                </c:pt>
                <c:pt idx="14">
                  <c:v>0.15311004784688995</c:v>
                </c:pt>
                <c:pt idx="15">
                  <c:v>0.19617224880382775</c:v>
                </c:pt>
                <c:pt idx="16">
                  <c:v>9.569377990430622E-2</c:v>
                </c:pt>
                <c:pt idx="17">
                  <c:v>0.17703349282296652</c:v>
                </c:pt>
              </c:numCache>
              <c:extLst xmlns:c15="http://schemas.microsoft.com/office/drawing/2012/chart"/>
            </c:numRef>
          </c:val>
          <c:extLst>
            <c:ext xmlns:c16="http://schemas.microsoft.com/office/drawing/2014/chart" uri="{C3380CC4-5D6E-409C-BE32-E72D297353CC}">
              <c16:uniqueId val="{00000000-C750-4424-9D61-C72D343DB770}"/>
            </c:ext>
          </c:extLst>
        </c:ser>
        <c:dLbls>
          <c:showLegendKey val="0"/>
          <c:showVal val="0"/>
          <c:showCatName val="0"/>
          <c:showSerName val="0"/>
          <c:showPercent val="0"/>
          <c:showBubbleSize val="0"/>
        </c:dLbls>
        <c:gapWidth val="34"/>
        <c:axId val="414135024"/>
        <c:axId val="414128496"/>
        <c:extLst>
          <c:ext xmlns:c15="http://schemas.microsoft.com/office/drawing/2012/chart" uri="{02D57815-91ED-43cb-92C2-25804820EDAC}">
            <c15:filteredBarSeries>
              <c15:ser>
                <c:idx val="0"/>
                <c:order val="0"/>
                <c:tx>
                  <c:strRef>
                    <c:extLst>
                      <c:ext uri="{02D57815-91ED-43cb-92C2-25804820EDAC}">
                        <c15:formulaRef>
                          <c15:sqref>Plan2!$D$43</c15:sqref>
                        </c15:formulaRef>
                      </c:ext>
                    </c:extLst>
                    <c:strCache>
                      <c:ptCount val="1"/>
                      <c:pt idx="0">
                        <c:v>Útil</c:v>
                      </c:pt>
                    </c:strCache>
                  </c:strRef>
                </c:tx>
                <c:spPr>
                  <a:solidFill>
                    <a:schemeClr val="accent1"/>
                  </a:solidFill>
                  <a:ln>
                    <a:noFill/>
                  </a:ln>
                  <a:effectLst/>
                </c:spPr>
                <c:invertIfNegative val="0"/>
                <c:cat>
                  <c:numRef>
                    <c:extLst>
                      <c:ext uri="{02D57815-91ED-43cb-92C2-25804820EDAC}">
                        <c15:formulaRef>
                          <c15:sqref>Plan2!$E$42:$V$42</c15:sqref>
                        </c15:formulaRef>
                      </c:ext>
                    </c:extLst>
                    <c:numCache>
                      <c:formatCode>General</c:formatCode>
                      <c:ptCount val="18"/>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numCache>
                  </c:numRef>
                </c:cat>
                <c:val>
                  <c:numRef>
                    <c:extLst>
                      <c:ext uri="{02D57815-91ED-43cb-92C2-25804820EDAC}">
                        <c15:formulaRef>
                          <c15:sqref>Plan2!$E$43:$V$43</c15:sqref>
                        </c15:formulaRef>
                      </c:ext>
                    </c:extLst>
                    <c:numCache>
                      <c:formatCode>0.0%</c:formatCode>
                      <c:ptCount val="18"/>
                      <c:pt idx="0">
                        <c:v>0.32283464566929132</c:v>
                      </c:pt>
                      <c:pt idx="1">
                        <c:v>1</c:v>
                      </c:pt>
                      <c:pt idx="2">
                        <c:v>0.95507179249652618</c:v>
                      </c:pt>
                      <c:pt idx="3">
                        <c:v>0.67623899953682265</c:v>
                      </c:pt>
                      <c:pt idx="4">
                        <c:v>0.47660954145437701</c:v>
                      </c:pt>
                      <c:pt idx="5">
                        <c:v>0.30523390458545624</c:v>
                      </c:pt>
                      <c:pt idx="6">
                        <c:v>0.50903195924038902</c:v>
                      </c:pt>
                      <c:pt idx="7">
                        <c:v>0.59008800370541914</c:v>
                      </c:pt>
                      <c:pt idx="8">
                        <c:v>0.45345067160722557</c:v>
                      </c:pt>
                      <c:pt idx="9">
                        <c:v>0.42195460861509959</c:v>
                      </c:pt>
                      <c:pt idx="10">
                        <c:v>0.41639647985178324</c:v>
                      </c:pt>
                      <c:pt idx="11">
                        <c:v>0.60676238999536825</c:v>
                      </c:pt>
                      <c:pt idx="12">
                        <c:v>0.78601204261232049</c:v>
                      </c:pt>
                      <c:pt idx="13">
                        <c:v>0.61046780917091248</c:v>
                      </c:pt>
                      <c:pt idx="14">
                        <c:v>0.22139879573876795</c:v>
                      </c:pt>
                      <c:pt idx="15">
                        <c:v>0.12691060676238999</c:v>
                      </c:pt>
                      <c:pt idx="16">
                        <c:v>6.160259379342288E-2</c:v>
                      </c:pt>
                      <c:pt idx="17">
                        <c:v>9.8656785548865214E-2</c:v>
                      </c:pt>
                    </c:numCache>
                  </c:numRef>
                </c:val>
                <c:extLst>
                  <c:ext xmlns:c16="http://schemas.microsoft.com/office/drawing/2014/chart" uri="{C3380CC4-5D6E-409C-BE32-E72D297353CC}">
                    <c16:uniqueId val="{00000001-C750-4424-9D61-C72D343DB770}"/>
                  </c:ext>
                </c:extLst>
              </c15:ser>
            </c15:filteredBarSeries>
          </c:ext>
        </c:extLst>
      </c:barChart>
      <c:catAx>
        <c:axId val="41413502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pt-BR"/>
                  <a:t>Faixa horária</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414128496"/>
        <c:crosses val="autoZero"/>
        <c:auto val="1"/>
        <c:lblAlgn val="ctr"/>
        <c:lblOffset val="100"/>
        <c:noMultiLvlLbl val="0"/>
      </c:catAx>
      <c:valAx>
        <c:axId val="4141284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41413502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a:pPr>
      <a:endParaRPr lang="pt-BR"/>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(Planilha1!$B$6:$B$12,Planilha1!$B$16:$B$20,Planilha1!$B$23:$B$28)</cx:f>
        <cx:lvl ptCount="18">
          <cx:pt idx="0">Óleo Diesel</cx:pt>
          <cx:pt idx="1">Lubrificantes</cx:pt>
          <cx:pt idx="2">ARLA 32</cx:pt>
          <cx:pt idx="3">Pneu novo</cx:pt>
          <cx:pt idx="4">Serviço de recapagem</cx:pt>
          <cx:pt idx="5">Peças e acessórios</cx:pt>
          <cx:pt idx="6">Despesas ambientais</cx:pt>
          <cx:pt idx="7">Motoristas</cx:pt>
          <cx:pt idx="8">Pessoal do tráfego</cx:pt>
          <cx:pt idx="9">Pessoal de manutenção</cx:pt>
          <cx:pt idx="10">Pessoal administrativo</cx:pt>
          <cx:pt idx="11">Benefícios</cx:pt>
          <cx:pt idx="12">Pró-labore</cx:pt>
          <cx:pt idx="13">Desp. adm. diversas</cx:pt>
          <cx:pt idx="14">Comercialização</cx:pt>
          <cx:pt idx="15">Seguro de responsabilidade civil</cx:pt>
          <cx:pt idx="16">Licenciamento</cx:pt>
          <cx:pt idx="17">Sistemas tecnológicos</cx:pt>
        </cx:lvl>
      </cx:strDim>
      <cx:numDim type="val">
        <cx:f>(Planilha1!$C$6:$C$12,Planilha1!$C$16:$C$20,Planilha1!$C$23:$C$28)</cx:f>
        <cx:lvl ptCount="18" formatCode="0,0000">
          <cx:pt idx="0">2.4803926614241756</cx:pt>
          <cx:pt idx="1">0.16347267000000004</cx:pt>
          <cx:pt idx="2">0.063799309359091075</cx:pt>
          <cx:pt idx="3">0.12365571428571427</cx:pt>
          <cx:pt idx="4">0.090146428571428558</cx:pt>
          <cx:pt idx="5">0.89507963659715184</cx:pt>
          <cx:pt idx="6">0.11899376747802318</cx:pt>
          <cx:pt idx="7">2.1443586772506675</cx:pt>
          <cx:pt idx="8">0.11753440427372935</cx:pt>
          <cx:pt idx="9">0.38927895865467815</cx:pt>
          <cx:pt idx="10">0.48839328843911067</cx:pt>
          <cx:pt idx="11">0.5208371242616906</cx:pt>
          <cx:pt idx="12">0.13520793047665627</cx:pt>
          <cx:pt idx="13">0.34550995071667739</cx:pt>
          <cx:pt idx="14">0.053647342086452728</cx:pt>
          <cx:pt idx="15">0.022825984725932058</cx:pt>
          <cx:pt idx="16">0.00052763251946879339</cx:pt>
          <cx:pt idx="17">0.10125653662390428</cx:pt>
        </cx:lvl>
      </cx:numDim>
    </cx:data>
  </cx:chartData>
  <cx:chart>
    <cx:plotArea>
      <cx:plotAreaRegion>
        <cx:series layoutId="clusteredColumn" uniqueId="{ADAC70FF-AD97-4270-8907-D3F093A6E24A}">
          <cx:dataId val="0"/>
          <cx:layoutPr>
            <cx:aggregation/>
          </cx:layoutPr>
          <cx:axisId val="1"/>
        </cx:series>
        <cx:series layoutId="paretoLine" ownerIdx="0" uniqueId="{33F8D186-E32B-444B-959B-86FB3B345ACC}">
          <cx:spPr>
            <a:ln w="19050">
              <a:solidFill>
                <a:schemeClr val="accent2"/>
              </a:solidFill>
            </a:ln>
          </cx:spPr>
          <cx:axisId val="2"/>
        </cx:series>
      </cx:plotAreaRegion>
      <cx:axis id="0">
        <cx:catScaling gapWidth="0"/>
        <cx:tickLabels/>
        <cx:numFmt formatCode="Geral" sourceLinked="0"/>
        <cx:txPr>
          <a:bodyPr vertOverflow="overflow" horzOverflow="overflow" wrap="square" lIns="0" tIns="0" rIns="0" bIns="0"/>
          <a:lstStyle/>
          <a:p>
            <a:pPr algn="ctr" rtl="0">
              <a:defRPr sz="1200" b="0" i="0">
                <a:solidFill>
                  <a:srgbClr val="595959"/>
                </a:solidFill>
                <a:latin typeface="+mn-lt"/>
                <a:ea typeface="Arial" panose="020B0604020202020204" pitchFamily="34" charset="0"/>
                <a:cs typeface="Arial" panose="020B0604020202020204" pitchFamily="34" charset="0"/>
              </a:defRPr>
            </a:pPr>
            <a:endParaRPr lang="pt-BR" sz="1200">
              <a:latin typeface="+mn-lt"/>
            </a:endParaRPr>
          </a:p>
        </cx:txPr>
      </cx:axis>
      <cx:axis id="1">
        <cx:valScaling/>
        <cx:title>
          <cx:tx>
            <cx:txData>
              <cx:v>Valor por km</cx:v>
            </cx:txData>
          </cx:tx>
          <cx:txPr>
            <a:bodyPr spcFirstLastPara="1" vertOverflow="ellipsis" horzOverflow="overflow" wrap="square" lIns="0" tIns="0" rIns="0" bIns="0" anchor="ctr" anchorCtr="1"/>
            <a:lstStyle/>
            <a:p>
              <a:pPr algn="ctr" rtl="0">
                <a:defRPr sz="1400">
                  <a:latin typeface="+mn-lt"/>
                </a:defRPr>
              </a:pPr>
              <a:r>
                <a:rPr lang="pt-BR" sz="1400" b="0" i="0" u="none" strike="noStrike" baseline="0" dirty="0">
                  <a:solidFill>
                    <a:prstClr val="black">
                      <a:lumMod val="65000"/>
                      <a:lumOff val="35000"/>
                    </a:prstClr>
                  </a:solidFill>
                  <a:latin typeface="+mn-lt"/>
                </a:rPr>
                <a:t>Valor por km</a:t>
              </a:r>
            </a:p>
          </cx:txPr>
        </cx:title>
        <cx:majorGridlines/>
        <cx:tickLabels/>
        <cx:numFmt formatCode="0,00" sourceLinked="0"/>
        <cx:txPr>
          <a:bodyPr vertOverflow="overflow" horzOverflow="overflow" wrap="square" lIns="0" tIns="0" rIns="0" bIns="0"/>
          <a:lstStyle/>
          <a:p>
            <a:pPr algn="ctr" rtl="0">
              <a:defRPr sz="1400" b="0" i="0">
                <a:solidFill>
                  <a:srgbClr val="595959"/>
                </a:solidFill>
                <a:latin typeface="+mn-lt"/>
                <a:ea typeface="Arial" panose="020B0604020202020204" pitchFamily="34" charset="0"/>
                <a:cs typeface="Arial" panose="020B0604020202020204" pitchFamily="34" charset="0"/>
              </a:defRPr>
            </a:pPr>
            <a:endParaRPr lang="pt-BR" sz="1400">
              <a:latin typeface="+mn-lt"/>
            </a:endParaRPr>
          </a:p>
        </cx:txPr>
      </cx:axis>
      <cx:axis id="2">
        <cx:valScaling max="1" min="0"/>
        <cx:units unit="percentage"/>
        <cx:tickLabels/>
        <cx:txPr>
          <a:bodyPr vertOverflow="overflow" horzOverflow="overflow" wrap="square" lIns="0" tIns="0" rIns="0" bIns="0"/>
          <a:lstStyle/>
          <a:p>
            <a:pPr algn="ctr" rtl="0">
              <a:defRPr sz="1400" b="0" i="0">
                <a:solidFill>
                  <a:srgbClr val="595959"/>
                </a:solidFill>
                <a:latin typeface="+mn-lt"/>
                <a:ea typeface="Arial" panose="020B0604020202020204" pitchFamily="34" charset="0"/>
                <a:cs typeface="Arial" panose="020B0604020202020204" pitchFamily="34" charset="0"/>
              </a:defRPr>
            </a:pPr>
            <a:endParaRPr lang="pt-BR" sz="1400">
              <a:latin typeface="+mn-lt"/>
            </a:endParaRPr>
          </a:p>
        </cx:txPr>
      </cx:axis>
    </cx:plotArea>
  </cx:chart>
  <cx:spPr>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F668C6-22AF-41EB-8258-B844CA33AE05}"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pt-BR"/>
        </a:p>
      </dgm:t>
    </dgm:pt>
    <dgm:pt modelId="{C6F17BA4-0EA8-4F17-A5EF-E13D3E7B3B50}">
      <dgm:prSet phldrT="[Texto]" custT="1"/>
      <dgm:spPr/>
      <dgm:t>
        <a:bodyPr/>
        <a:lstStyle/>
        <a:p>
          <a:r>
            <a:rPr lang="pt-BR" sz="2400" dirty="0"/>
            <a:t>SISTEMAS</a:t>
          </a:r>
        </a:p>
      </dgm:t>
    </dgm:pt>
    <dgm:pt modelId="{32451ECD-B67D-4AA1-91DE-AA19023C22A9}" type="parTrans" cxnId="{72FDFA23-C677-49E9-B5E1-A6FF08F8FAC3}">
      <dgm:prSet/>
      <dgm:spPr/>
      <dgm:t>
        <a:bodyPr/>
        <a:lstStyle/>
        <a:p>
          <a:endParaRPr lang="pt-BR" sz="1400"/>
        </a:p>
      </dgm:t>
    </dgm:pt>
    <dgm:pt modelId="{E6419CDB-8A0F-4CC4-80C9-6C5266763AB6}" type="sibTrans" cxnId="{72FDFA23-C677-49E9-B5E1-A6FF08F8FAC3}">
      <dgm:prSet/>
      <dgm:spPr/>
      <dgm:t>
        <a:bodyPr/>
        <a:lstStyle/>
        <a:p>
          <a:endParaRPr lang="pt-BR" sz="1400"/>
        </a:p>
      </dgm:t>
    </dgm:pt>
    <dgm:pt modelId="{86EEBE9D-0270-49F9-87D5-ADC86C8C0A15}">
      <dgm:prSet phldrT="[Texto]" custT="1"/>
      <dgm:spPr/>
      <dgm:t>
        <a:bodyPr/>
        <a:lstStyle/>
        <a:p>
          <a:r>
            <a:rPr lang="pt-BR" sz="2400" dirty="0"/>
            <a:t>Sistema de Bilhetagem Eletrônica - SBE</a:t>
          </a:r>
        </a:p>
      </dgm:t>
    </dgm:pt>
    <dgm:pt modelId="{2097BAF7-686B-4740-A28D-9188B6DB9700}" type="parTrans" cxnId="{685A027E-DC20-4202-ACDA-6AF16A083545}">
      <dgm:prSet/>
      <dgm:spPr/>
      <dgm:t>
        <a:bodyPr/>
        <a:lstStyle/>
        <a:p>
          <a:endParaRPr lang="pt-BR" sz="1400"/>
        </a:p>
      </dgm:t>
    </dgm:pt>
    <dgm:pt modelId="{7FD3CB5B-03D9-4F2E-BE59-F22ED9A3DDD3}" type="sibTrans" cxnId="{685A027E-DC20-4202-ACDA-6AF16A083545}">
      <dgm:prSet/>
      <dgm:spPr/>
      <dgm:t>
        <a:bodyPr/>
        <a:lstStyle/>
        <a:p>
          <a:endParaRPr lang="pt-BR" sz="1400"/>
        </a:p>
      </dgm:t>
    </dgm:pt>
    <dgm:pt modelId="{726D4B1C-4177-4A01-8CD1-CDBC5AE29E52}">
      <dgm:prSet phldrT="[Texto]" custT="1"/>
      <dgm:spPr>
        <a:solidFill>
          <a:schemeClr val="accent6">
            <a:lumMod val="75000"/>
          </a:schemeClr>
        </a:solidFill>
      </dgm:spPr>
      <dgm:t>
        <a:bodyPr/>
        <a:lstStyle/>
        <a:p>
          <a:r>
            <a:rPr lang="pt-BR" sz="2400" dirty="0"/>
            <a:t>Sistema de Monitoramento da Operação - SMO</a:t>
          </a:r>
        </a:p>
      </dgm:t>
    </dgm:pt>
    <dgm:pt modelId="{7F5F4C8A-F687-44AB-96BF-89AE2F799D50}" type="parTrans" cxnId="{6C17DD5E-ADC6-4C87-8C18-E9906F68E234}">
      <dgm:prSet/>
      <dgm:spPr/>
      <dgm:t>
        <a:bodyPr/>
        <a:lstStyle/>
        <a:p>
          <a:endParaRPr lang="pt-BR" sz="1400"/>
        </a:p>
      </dgm:t>
    </dgm:pt>
    <dgm:pt modelId="{819CA9A1-B484-44E3-8A63-68B238966E96}" type="sibTrans" cxnId="{6C17DD5E-ADC6-4C87-8C18-E9906F68E234}">
      <dgm:prSet/>
      <dgm:spPr/>
      <dgm:t>
        <a:bodyPr/>
        <a:lstStyle/>
        <a:p>
          <a:endParaRPr lang="pt-BR" sz="1400"/>
        </a:p>
      </dgm:t>
    </dgm:pt>
    <dgm:pt modelId="{810EA94F-F93F-4E0A-B61D-9CD70EF7F715}">
      <dgm:prSet phldrT="[Texto]" custT="1"/>
      <dgm:spPr>
        <a:solidFill>
          <a:srgbClr val="FFC000"/>
        </a:solidFill>
      </dgm:spPr>
      <dgm:t>
        <a:bodyPr/>
        <a:lstStyle/>
        <a:p>
          <a:r>
            <a:rPr lang="pt-BR" sz="2400" dirty="0"/>
            <a:t>Sistema de Segurança e Vigilância - SSV</a:t>
          </a:r>
        </a:p>
      </dgm:t>
    </dgm:pt>
    <dgm:pt modelId="{D2AB13C9-9D27-487E-9387-98255631DB98}" type="parTrans" cxnId="{D203D5BA-92E4-4FB7-AE8F-58B9A42B4275}">
      <dgm:prSet/>
      <dgm:spPr/>
      <dgm:t>
        <a:bodyPr/>
        <a:lstStyle/>
        <a:p>
          <a:endParaRPr lang="pt-BR" sz="1400"/>
        </a:p>
      </dgm:t>
    </dgm:pt>
    <dgm:pt modelId="{77D5540B-F829-4826-92BE-B2610E54698A}" type="sibTrans" cxnId="{D203D5BA-92E4-4FB7-AE8F-58B9A42B4275}">
      <dgm:prSet/>
      <dgm:spPr/>
      <dgm:t>
        <a:bodyPr/>
        <a:lstStyle/>
        <a:p>
          <a:endParaRPr lang="pt-BR" sz="1400"/>
        </a:p>
      </dgm:t>
    </dgm:pt>
    <dgm:pt modelId="{73DBDE57-ED91-4298-AB08-A603AAC82274}">
      <dgm:prSet phldrT="[Texto]" custT="1"/>
      <dgm:spPr>
        <a:solidFill>
          <a:srgbClr val="4472C4"/>
        </a:solidFill>
      </dgm:spPr>
      <dgm:t>
        <a:bodyPr/>
        <a:lstStyle/>
        <a:p>
          <a:r>
            <a:rPr lang="pt-BR" sz="2400" dirty="0"/>
            <a:t>Sistema de Informação ao Usuário - SIU</a:t>
          </a:r>
        </a:p>
      </dgm:t>
    </dgm:pt>
    <dgm:pt modelId="{59BD3964-8D1E-4B6E-92D8-085ED682BFD9}" type="parTrans" cxnId="{4864D17B-4FB2-4393-8506-8042FC1886CA}">
      <dgm:prSet/>
      <dgm:spPr/>
      <dgm:t>
        <a:bodyPr/>
        <a:lstStyle/>
        <a:p>
          <a:endParaRPr lang="pt-BR" sz="1400"/>
        </a:p>
      </dgm:t>
    </dgm:pt>
    <dgm:pt modelId="{CAC35A4E-2654-40E0-8A00-79C7A99B963B}" type="sibTrans" cxnId="{4864D17B-4FB2-4393-8506-8042FC1886CA}">
      <dgm:prSet/>
      <dgm:spPr/>
      <dgm:t>
        <a:bodyPr/>
        <a:lstStyle/>
        <a:p>
          <a:endParaRPr lang="pt-BR" sz="1400"/>
        </a:p>
      </dgm:t>
    </dgm:pt>
    <dgm:pt modelId="{308816A7-ABF1-4867-A3D9-2752B33CC7E5}" type="pres">
      <dgm:prSet presAssocID="{73F668C6-22AF-41EB-8258-B844CA33AE05}" presName="diagram" presStyleCnt="0">
        <dgm:presLayoutVars>
          <dgm:chMax val="1"/>
          <dgm:dir/>
          <dgm:animLvl val="ctr"/>
          <dgm:resizeHandles val="exact"/>
        </dgm:presLayoutVars>
      </dgm:prSet>
      <dgm:spPr/>
    </dgm:pt>
    <dgm:pt modelId="{C660CB96-683A-41B3-BB69-EFCE66653464}" type="pres">
      <dgm:prSet presAssocID="{73F668C6-22AF-41EB-8258-B844CA33AE05}" presName="matrix" presStyleCnt="0"/>
      <dgm:spPr/>
    </dgm:pt>
    <dgm:pt modelId="{E608735B-AF87-4B2F-8C59-C574017D2BA4}" type="pres">
      <dgm:prSet presAssocID="{73F668C6-22AF-41EB-8258-B844CA33AE05}" presName="tile1" presStyleLbl="node1" presStyleIdx="0" presStyleCnt="4" custLinFactNeighborX="0" custLinFactNeighborY="-1811"/>
      <dgm:spPr/>
    </dgm:pt>
    <dgm:pt modelId="{CBA34CFE-047A-4DC0-9431-E3D2FA7B69FE}" type="pres">
      <dgm:prSet presAssocID="{73F668C6-22AF-41EB-8258-B844CA33AE05}" presName="tile1text" presStyleLbl="node1" presStyleIdx="0" presStyleCnt="4">
        <dgm:presLayoutVars>
          <dgm:chMax val="0"/>
          <dgm:chPref val="0"/>
          <dgm:bulletEnabled val="1"/>
        </dgm:presLayoutVars>
      </dgm:prSet>
      <dgm:spPr/>
    </dgm:pt>
    <dgm:pt modelId="{88B9A813-BA38-43D9-B93B-63EEDF6BBF91}" type="pres">
      <dgm:prSet presAssocID="{73F668C6-22AF-41EB-8258-B844CA33AE05}" presName="tile2" presStyleLbl="node1" presStyleIdx="1" presStyleCnt="4"/>
      <dgm:spPr/>
    </dgm:pt>
    <dgm:pt modelId="{8A42C488-6D10-438E-B514-8B60F32B2B01}" type="pres">
      <dgm:prSet presAssocID="{73F668C6-22AF-41EB-8258-B844CA33AE05}" presName="tile2text" presStyleLbl="node1" presStyleIdx="1" presStyleCnt="4">
        <dgm:presLayoutVars>
          <dgm:chMax val="0"/>
          <dgm:chPref val="0"/>
          <dgm:bulletEnabled val="1"/>
        </dgm:presLayoutVars>
      </dgm:prSet>
      <dgm:spPr/>
    </dgm:pt>
    <dgm:pt modelId="{B5A6278C-4511-4D9B-B73E-226C1FEE68FA}" type="pres">
      <dgm:prSet presAssocID="{73F668C6-22AF-41EB-8258-B844CA33AE05}" presName="tile3" presStyleLbl="node1" presStyleIdx="2" presStyleCnt="4"/>
      <dgm:spPr/>
    </dgm:pt>
    <dgm:pt modelId="{4C9B25A1-0E71-409D-A323-1A08656439FE}" type="pres">
      <dgm:prSet presAssocID="{73F668C6-22AF-41EB-8258-B844CA33AE05}" presName="tile3text" presStyleLbl="node1" presStyleIdx="2" presStyleCnt="4">
        <dgm:presLayoutVars>
          <dgm:chMax val="0"/>
          <dgm:chPref val="0"/>
          <dgm:bulletEnabled val="1"/>
        </dgm:presLayoutVars>
      </dgm:prSet>
      <dgm:spPr/>
    </dgm:pt>
    <dgm:pt modelId="{C677D713-5CDB-4EE4-A763-3DF74FAC8E21}" type="pres">
      <dgm:prSet presAssocID="{73F668C6-22AF-41EB-8258-B844CA33AE05}" presName="tile4" presStyleLbl="node1" presStyleIdx="3" presStyleCnt="4"/>
      <dgm:spPr/>
    </dgm:pt>
    <dgm:pt modelId="{77808ECC-9130-416B-9C51-0CDC75BBA337}" type="pres">
      <dgm:prSet presAssocID="{73F668C6-22AF-41EB-8258-B844CA33AE05}" presName="tile4text" presStyleLbl="node1" presStyleIdx="3" presStyleCnt="4">
        <dgm:presLayoutVars>
          <dgm:chMax val="0"/>
          <dgm:chPref val="0"/>
          <dgm:bulletEnabled val="1"/>
        </dgm:presLayoutVars>
      </dgm:prSet>
      <dgm:spPr/>
    </dgm:pt>
    <dgm:pt modelId="{0B8E7C46-4ACE-4D20-B259-72F36D300507}" type="pres">
      <dgm:prSet presAssocID="{73F668C6-22AF-41EB-8258-B844CA33AE05}" presName="centerTile" presStyleLbl="fgShp" presStyleIdx="0" presStyleCnt="1" custScaleX="156436" custLinFactNeighborX="0" custLinFactNeighborY="-1207">
        <dgm:presLayoutVars>
          <dgm:chMax val="0"/>
          <dgm:chPref val="0"/>
        </dgm:presLayoutVars>
      </dgm:prSet>
      <dgm:spPr/>
    </dgm:pt>
  </dgm:ptLst>
  <dgm:cxnLst>
    <dgm:cxn modelId="{D2E07509-6C03-44B6-A924-BFC763376814}" type="presOf" srcId="{73DBDE57-ED91-4298-AB08-A603AAC82274}" destId="{C677D713-5CDB-4EE4-A763-3DF74FAC8E21}" srcOrd="0" destOrd="0" presId="urn:microsoft.com/office/officeart/2005/8/layout/matrix1"/>
    <dgm:cxn modelId="{FCE0C519-51C0-4937-AD9E-49A287A6DF8E}" type="presOf" srcId="{726D4B1C-4177-4A01-8CD1-CDBC5AE29E52}" destId="{8A42C488-6D10-438E-B514-8B60F32B2B01}" srcOrd="1" destOrd="0" presId="urn:microsoft.com/office/officeart/2005/8/layout/matrix1"/>
    <dgm:cxn modelId="{72FDFA23-C677-49E9-B5E1-A6FF08F8FAC3}" srcId="{73F668C6-22AF-41EB-8258-B844CA33AE05}" destId="{C6F17BA4-0EA8-4F17-A5EF-E13D3E7B3B50}" srcOrd="0" destOrd="0" parTransId="{32451ECD-B67D-4AA1-91DE-AA19023C22A9}" sibTransId="{E6419CDB-8A0F-4CC4-80C9-6C5266763AB6}"/>
    <dgm:cxn modelId="{2D7DEF28-14F4-485D-AC78-6F50520E0C3F}" type="presOf" srcId="{86EEBE9D-0270-49F9-87D5-ADC86C8C0A15}" destId="{CBA34CFE-047A-4DC0-9431-E3D2FA7B69FE}" srcOrd="1" destOrd="0" presId="urn:microsoft.com/office/officeart/2005/8/layout/matrix1"/>
    <dgm:cxn modelId="{6E360131-C302-4E3B-9F77-6040C0A9DA9E}" type="presOf" srcId="{73DBDE57-ED91-4298-AB08-A603AAC82274}" destId="{77808ECC-9130-416B-9C51-0CDC75BBA337}" srcOrd="1" destOrd="0" presId="urn:microsoft.com/office/officeart/2005/8/layout/matrix1"/>
    <dgm:cxn modelId="{D9701E31-04B3-467E-AAFF-35276315218D}" type="presOf" srcId="{86EEBE9D-0270-49F9-87D5-ADC86C8C0A15}" destId="{E608735B-AF87-4B2F-8C59-C574017D2BA4}" srcOrd="0" destOrd="0" presId="urn:microsoft.com/office/officeart/2005/8/layout/matrix1"/>
    <dgm:cxn modelId="{6C17DD5E-ADC6-4C87-8C18-E9906F68E234}" srcId="{C6F17BA4-0EA8-4F17-A5EF-E13D3E7B3B50}" destId="{726D4B1C-4177-4A01-8CD1-CDBC5AE29E52}" srcOrd="1" destOrd="0" parTransId="{7F5F4C8A-F687-44AB-96BF-89AE2F799D50}" sibTransId="{819CA9A1-B484-44E3-8A63-68B238966E96}"/>
    <dgm:cxn modelId="{4864D17B-4FB2-4393-8506-8042FC1886CA}" srcId="{C6F17BA4-0EA8-4F17-A5EF-E13D3E7B3B50}" destId="{73DBDE57-ED91-4298-AB08-A603AAC82274}" srcOrd="3" destOrd="0" parTransId="{59BD3964-8D1E-4B6E-92D8-085ED682BFD9}" sibTransId="{CAC35A4E-2654-40E0-8A00-79C7A99B963B}"/>
    <dgm:cxn modelId="{685A027E-DC20-4202-ACDA-6AF16A083545}" srcId="{C6F17BA4-0EA8-4F17-A5EF-E13D3E7B3B50}" destId="{86EEBE9D-0270-49F9-87D5-ADC86C8C0A15}" srcOrd="0" destOrd="0" parTransId="{2097BAF7-686B-4740-A28D-9188B6DB9700}" sibTransId="{7FD3CB5B-03D9-4F2E-BE59-F22ED9A3DDD3}"/>
    <dgm:cxn modelId="{0E419180-6A84-4148-B3BB-D3453A37072F}" type="presOf" srcId="{726D4B1C-4177-4A01-8CD1-CDBC5AE29E52}" destId="{88B9A813-BA38-43D9-B93B-63EEDF6BBF91}" srcOrd="0" destOrd="0" presId="urn:microsoft.com/office/officeart/2005/8/layout/matrix1"/>
    <dgm:cxn modelId="{4FB2538E-B003-4EF5-9C3F-77B68D880A72}" type="presOf" srcId="{C6F17BA4-0EA8-4F17-A5EF-E13D3E7B3B50}" destId="{0B8E7C46-4ACE-4D20-B259-72F36D300507}" srcOrd="0" destOrd="0" presId="urn:microsoft.com/office/officeart/2005/8/layout/matrix1"/>
    <dgm:cxn modelId="{A3168EA1-E3C5-48A7-A5A5-8BF1616766CB}" type="presOf" srcId="{810EA94F-F93F-4E0A-B61D-9CD70EF7F715}" destId="{B5A6278C-4511-4D9B-B73E-226C1FEE68FA}" srcOrd="0" destOrd="0" presId="urn:microsoft.com/office/officeart/2005/8/layout/matrix1"/>
    <dgm:cxn modelId="{D203D5BA-92E4-4FB7-AE8F-58B9A42B4275}" srcId="{C6F17BA4-0EA8-4F17-A5EF-E13D3E7B3B50}" destId="{810EA94F-F93F-4E0A-B61D-9CD70EF7F715}" srcOrd="2" destOrd="0" parTransId="{D2AB13C9-9D27-487E-9387-98255631DB98}" sibTransId="{77D5540B-F829-4826-92BE-B2610E54698A}"/>
    <dgm:cxn modelId="{255905CA-A61B-4320-A068-650CD40871E6}" type="presOf" srcId="{810EA94F-F93F-4E0A-B61D-9CD70EF7F715}" destId="{4C9B25A1-0E71-409D-A323-1A08656439FE}" srcOrd="1" destOrd="0" presId="urn:microsoft.com/office/officeart/2005/8/layout/matrix1"/>
    <dgm:cxn modelId="{A91B8DCE-8558-4E76-8C9C-CC4DA720CF2B}" type="presOf" srcId="{73F668C6-22AF-41EB-8258-B844CA33AE05}" destId="{308816A7-ABF1-4867-A3D9-2752B33CC7E5}" srcOrd="0" destOrd="0" presId="urn:microsoft.com/office/officeart/2005/8/layout/matrix1"/>
    <dgm:cxn modelId="{6C695DED-AFBE-45F7-928A-7EF65DA2A692}" type="presParOf" srcId="{308816A7-ABF1-4867-A3D9-2752B33CC7E5}" destId="{C660CB96-683A-41B3-BB69-EFCE66653464}" srcOrd="0" destOrd="0" presId="urn:microsoft.com/office/officeart/2005/8/layout/matrix1"/>
    <dgm:cxn modelId="{A6063BA4-DD5E-4742-AE5E-1BB60FB924FC}" type="presParOf" srcId="{C660CB96-683A-41B3-BB69-EFCE66653464}" destId="{E608735B-AF87-4B2F-8C59-C574017D2BA4}" srcOrd="0" destOrd="0" presId="urn:microsoft.com/office/officeart/2005/8/layout/matrix1"/>
    <dgm:cxn modelId="{3ED979C1-B10D-4ED4-80FB-245066382826}" type="presParOf" srcId="{C660CB96-683A-41B3-BB69-EFCE66653464}" destId="{CBA34CFE-047A-4DC0-9431-E3D2FA7B69FE}" srcOrd="1" destOrd="0" presId="urn:microsoft.com/office/officeart/2005/8/layout/matrix1"/>
    <dgm:cxn modelId="{1C54CBF4-D8A2-4B60-8B26-7D2D1B8364B9}" type="presParOf" srcId="{C660CB96-683A-41B3-BB69-EFCE66653464}" destId="{88B9A813-BA38-43D9-B93B-63EEDF6BBF91}" srcOrd="2" destOrd="0" presId="urn:microsoft.com/office/officeart/2005/8/layout/matrix1"/>
    <dgm:cxn modelId="{6DB664E6-B2C1-4120-A095-FDD751AB648A}" type="presParOf" srcId="{C660CB96-683A-41B3-BB69-EFCE66653464}" destId="{8A42C488-6D10-438E-B514-8B60F32B2B01}" srcOrd="3" destOrd="0" presId="urn:microsoft.com/office/officeart/2005/8/layout/matrix1"/>
    <dgm:cxn modelId="{6AD63A67-5BF4-4B29-9C61-7C75B8EFEF44}" type="presParOf" srcId="{C660CB96-683A-41B3-BB69-EFCE66653464}" destId="{B5A6278C-4511-4D9B-B73E-226C1FEE68FA}" srcOrd="4" destOrd="0" presId="urn:microsoft.com/office/officeart/2005/8/layout/matrix1"/>
    <dgm:cxn modelId="{0C366336-0423-410B-8D76-7F706D18BD0D}" type="presParOf" srcId="{C660CB96-683A-41B3-BB69-EFCE66653464}" destId="{4C9B25A1-0E71-409D-A323-1A08656439FE}" srcOrd="5" destOrd="0" presId="urn:microsoft.com/office/officeart/2005/8/layout/matrix1"/>
    <dgm:cxn modelId="{E7F60476-7666-4C19-92B4-6EDB1772FCE6}" type="presParOf" srcId="{C660CB96-683A-41B3-BB69-EFCE66653464}" destId="{C677D713-5CDB-4EE4-A763-3DF74FAC8E21}" srcOrd="6" destOrd="0" presId="urn:microsoft.com/office/officeart/2005/8/layout/matrix1"/>
    <dgm:cxn modelId="{849BFCB1-BECF-421F-AFD5-9ECBFD8EEF5E}" type="presParOf" srcId="{C660CB96-683A-41B3-BB69-EFCE66653464}" destId="{77808ECC-9130-416B-9C51-0CDC75BBA337}" srcOrd="7" destOrd="0" presId="urn:microsoft.com/office/officeart/2005/8/layout/matrix1"/>
    <dgm:cxn modelId="{06BE118C-0513-491E-A157-70F69263E457}" type="presParOf" srcId="{308816A7-ABF1-4867-A3D9-2752B33CC7E5}" destId="{0B8E7C46-4ACE-4D20-B259-72F36D300507}"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F668C6-22AF-41EB-8258-B844CA33AE05}"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pt-BR"/>
        </a:p>
      </dgm:t>
    </dgm:pt>
    <dgm:pt modelId="{C6F17BA4-0EA8-4F17-A5EF-E13D3E7B3B50}">
      <dgm:prSet phldrT="[Texto]" custT="1"/>
      <dgm:spPr/>
      <dgm:t>
        <a:bodyPr/>
        <a:lstStyle/>
        <a:p>
          <a:r>
            <a:rPr lang="pt-BR" sz="1000" dirty="0"/>
            <a:t>SISTEMAS</a:t>
          </a:r>
        </a:p>
      </dgm:t>
    </dgm:pt>
    <dgm:pt modelId="{32451ECD-B67D-4AA1-91DE-AA19023C22A9}" type="parTrans" cxnId="{72FDFA23-C677-49E9-B5E1-A6FF08F8FAC3}">
      <dgm:prSet/>
      <dgm:spPr/>
      <dgm:t>
        <a:bodyPr/>
        <a:lstStyle/>
        <a:p>
          <a:endParaRPr lang="pt-BR" sz="1000"/>
        </a:p>
      </dgm:t>
    </dgm:pt>
    <dgm:pt modelId="{E6419CDB-8A0F-4CC4-80C9-6C5266763AB6}" type="sibTrans" cxnId="{72FDFA23-C677-49E9-B5E1-A6FF08F8FAC3}">
      <dgm:prSet/>
      <dgm:spPr/>
      <dgm:t>
        <a:bodyPr/>
        <a:lstStyle/>
        <a:p>
          <a:endParaRPr lang="pt-BR" sz="1000"/>
        </a:p>
      </dgm:t>
    </dgm:pt>
    <dgm:pt modelId="{86EEBE9D-0270-49F9-87D5-ADC86C8C0A15}">
      <dgm:prSet phldrT="[Texto]" custT="1"/>
      <dgm:spPr/>
      <dgm:t>
        <a:bodyPr/>
        <a:lstStyle/>
        <a:p>
          <a:r>
            <a:rPr lang="pt-BR" sz="1000" dirty="0"/>
            <a:t>Sistema de Bilhetagem Eletrônica - SBE</a:t>
          </a:r>
        </a:p>
      </dgm:t>
    </dgm:pt>
    <dgm:pt modelId="{2097BAF7-686B-4740-A28D-9188B6DB9700}" type="parTrans" cxnId="{685A027E-DC20-4202-ACDA-6AF16A083545}">
      <dgm:prSet/>
      <dgm:spPr/>
      <dgm:t>
        <a:bodyPr/>
        <a:lstStyle/>
        <a:p>
          <a:endParaRPr lang="pt-BR" sz="1000"/>
        </a:p>
      </dgm:t>
    </dgm:pt>
    <dgm:pt modelId="{7FD3CB5B-03D9-4F2E-BE59-F22ED9A3DDD3}" type="sibTrans" cxnId="{685A027E-DC20-4202-ACDA-6AF16A083545}">
      <dgm:prSet/>
      <dgm:spPr/>
      <dgm:t>
        <a:bodyPr/>
        <a:lstStyle/>
        <a:p>
          <a:endParaRPr lang="pt-BR" sz="1000"/>
        </a:p>
      </dgm:t>
    </dgm:pt>
    <dgm:pt modelId="{726D4B1C-4177-4A01-8CD1-CDBC5AE29E52}">
      <dgm:prSet phldrT="[Texto]" custT="1"/>
      <dgm:spPr>
        <a:solidFill>
          <a:schemeClr val="bg2">
            <a:lumMod val="90000"/>
          </a:schemeClr>
        </a:solidFill>
      </dgm:spPr>
      <dgm:t>
        <a:bodyPr/>
        <a:lstStyle/>
        <a:p>
          <a:r>
            <a:rPr lang="pt-BR" sz="1000" dirty="0"/>
            <a:t>Sistema de Monitoramento da Operação - SMO</a:t>
          </a:r>
        </a:p>
      </dgm:t>
    </dgm:pt>
    <dgm:pt modelId="{7F5F4C8A-F687-44AB-96BF-89AE2F799D50}" type="parTrans" cxnId="{6C17DD5E-ADC6-4C87-8C18-E9906F68E234}">
      <dgm:prSet/>
      <dgm:spPr/>
      <dgm:t>
        <a:bodyPr/>
        <a:lstStyle/>
        <a:p>
          <a:endParaRPr lang="pt-BR" sz="1000"/>
        </a:p>
      </dgm:t>
    </dgm:pt>
    <dgm:pt modelId="{819CA9A1-B484-44E3-8A63-68B238966E96}" type="sibTrans" cxnId="{6C17DD5E-ADC6-4C87-8C18-E9906F68E234}">
      <dgm:prSet/>
      <dgm:spPr/>
      <dgm:t>
        <a:bodyPr/>
        <a:lstStyle/>
        <a:p>
          <a:endParaRPr lang="pt-BR" sz="1000"/>
        </a:p>
      </dgm:t>
    </dgm:pt>
    <dgm:pt modelId="{810EA94F-F93F-4E0A-B61D-9CD70EF7F715}">
      <dgm:prSet phldrT="[Texto]" custT="1"/>
      <dgm:spPr>
        <a:solidFill>
          <a:schemeClr val="bg2">
            <a:lumMod val="90000"/>
          </a:schemeClr>
        </a:solidFill>
      </dgm:spPr>
      <dgm:t>
        <a:bodyPr/>
        <a:lstStyle/>
        <a:p>
          <a:r>
            <a:rPr lang="pt-BR" sz="1000" dirty="0"/>
            <a:t>Sistema de Segurança e Vigilância - SSV</a:t>
          </a:r>
        </a:p>
      </dgm:t>
    </dgm:pt>
    <dgm:pt modelId="{D2AB13C9-9D27-487E-9387-98255631DB98}" type="parTrans" cxnId="{D203D5BA-92E4-4FB7-AE8F-58B9A42B4275}">
      <dgm:prSet/>
      <dgm:spPr/>
      <dgm:t>
        <a:bodyPr/>
        <a:lstStyle/>
        <a:p>
          <a:endParaRPr lang="pt-BR" sz="1000"/>
        </a:p>
      </dgm:t>
    </dgm:pt>
    <dgm:pt modelId="{77D5540B-F829-4826-92BE-B2610E54698A}" type="sibTrans" cxnId="{D203D5BA-92E4-4FB7-AE8F-58B9A42B4275}">
      <dgm:prSet/>
      <dgm:spPr/>
      <dgm:t>
        <a:bodyPr/>
        <a:lstStyle/>
        <a:p>
          <a:endParaRPr lang="pt-BR" sz="1000"/>
        </a:p>
      </dgm:t>
    </dgm:pt>
    <dgm:pt modelId="{73DBDE57-ED91-4298-AB08-A603AAC82274}">
      <dgm:prSet phldrT="[Texto]" custT="1"/>
      <dgm:spPr>
        <a:solidFill>
          <a:schemeClr val="bg2">
            <a:lumMod val="90000"/>
          </a:schemeClr>
        </a:solidFill>
      </dgm:spPr>
      <dgm:t>
        <a:bodyPr/>
        <a:lstStyle/>
        <a:p>
          <a:r>
            <a:rPr lang="pt-BR" sz="1000" dirty="0"/>
            <a:t>Sistema de Informação ao Usuário - SIU</a:t>
          </a:r>
        </a:p>
      </dgm:t>
    </dgm:pt>
    <dgm:pt modelId="{59BD3964-8D1E-4B6E-92D8-085ED682BFD9}" type="parTrans" cxnId="{4864D17B-4FB2-4393-8506-8042FC1886CA}">
      <dgm:prSet/>
      <dgm:spPr/>
      <dgm:t>
        <a:bodyPr/>
        <a:lstStyle/>
        <a:p>
          <a:endParaRPr lang="pt-BR" sz="1000"/>
        </a:p>
      </dgm:t>
    </dgm:pt>
    <dgm:pt modelId="{CAC35A4E-2654-40E0-8A00-79C7A99B963B}" type="sibTrans" cxnId="{4864D17B-4FB2-4393-8506-8042FC1886CA}">
      <dgm:prSet/>
      <dgm:spPr/>
      <dgm:t>
        <a:bodyPr/>
        <a:lstStyle/>
        <a:p>
          <a:endParaRPr lang="pt-BR" sz="1000"/>
        </a:p>
      </dgm:t>
    </dgm:pt>
    <dgm:pt modelId="{308816A7-ABF1-4867-A3D9-2752B33CC7E5}" type="pres">
      <dgm:prSet presAssocID="{73F668C6-22AF-41EB-8258-B844CA33AE05}" presName="diagram" presStyleCnt="0">
        <dgm:presLayoutVars>
          <dgm:chMax val="1"/>
          <dgm:dir/>
          <dgm:animLvl val="ctr"/>
          <dgm:resizeHandles val="exact"/>
        </dgm:presLayoutVars>
      </dgm:prSet>
      <dgm:spPr/>
    </dgm:pt>
    <dgm:pt modelId="{C660CB96-683A-41B3-BB69-EFCE66653464}" type="pres">
      <dgm:prSet presAssocID="{73F668C6-22AF-41EB-8258-B844CA33AE05}" presName="matrix" presStyleCnt="0"/>
      <dgm:spPr/>
    </dgm:pt>
    <dgm:pt modelId="{E608735B-AF87-4B2F-8C59-C574017D2BA4}" type="pres">
      <dgm:prSet presAssocID="{73F668C6-22AF-41EB-8258-B844CA33AE05}" presName="tile1" presStyleLbl="node1" presStyleIdx="0" presStyleCnt="4"/>
      <dgm:spPr/>
    </dgm:pt>
    <dgm:pt modelId="{CBA34CFE-047A-4DC0-9431-E3D2FA7B69FE}" type="pres">
      <dgm:prSet presAssocID="{73F668C6-22AF-41EB-8258-B844CA33AE05}" presName="tile1text" presStyleLbl="node1" presStyleIdx="0" presStyleCnt="4">
        <dgm:presLayoutVars>
          <dgm:chMax val="0"/>
          <dgm:chPref val="0"/>
          <dgm:bulletEnabled val="1"/>
        </dgm:presLayoutVars>
      </dgm:prSet>
      <dgm:spPr/>
    </dgm:pt>
    <dgm:pt modelId="{88B9A813-BA38-43D9-B93B-63EEDF6BBF91}" type="pres">
      <dgm:prSet presAssocID="{73F668C6-22AF-41EB-8258-B844CA33AE05}" presName="tile2" presStyleLbl="node1" presStyleIdx="1" presStyleCnt="4"/>
      <dgm:spPr/>
    </dgm:pt>
    <dgm:pt modelId="{8A42C488-6D10-438E-B514-8B60F32B2B01}" type="pres">
      <dgm:prSet presAssocID="{73F668C6-22AF-41EB-8258-B844CA33AE05}" presName="tile2text" presStyleLbl="node1" presStyleIdx="1" presStyleCnt="4">
        <dgm:presLayoutVars>
          <dgm:chMax val="0"/>
          <dgm:chPref val="0"/>
          <dgm:bulletEnabled val="1"/>
        </dgm:presLayoutVars>
      </dgm:prSet>
      <dgm:spPr/>
    </dgm:pt>
    <dgm:pt modelId="{B5A6278C-4511-4D9B-B73E-226C1FEE68FA}" type="pres">
      <dgm:prSet presAssocID="{73F668C6-22AF-41EB-8258-B844CA33AE05}" presName="tile3" presStyleLbl="node1" presStyleIdx="2" presStyleCnt="4"/>
      <dgm:spPr/>
    </dgm:pt>
    <dgm:pt modelId="{4C9B25A1-0E71-409D-A323-1A08656439FE}" type="pres">
      <dgm:prSet presAssocID="{73F668C6-22AF-41EB-8258-B844CA33AE05}" presName="tile3text" presStyleLbl="node1" presStyleIdx="2" presStyleCnt="4">
        <dgm:presLayoutVars>
          <dgm:chMax val="0"/>
          <dgm:chPref val="0"/>
          <dgm:bulletEnabled val="1"/>
        </dgm:presLayoutVars>
      </dgm:prSet>
      <dgm:spPr/>
    </dgm:pt>
    <dgm:pt modelId="{C677D713-5CDB-4EE4-A763-3DF74FAC8E21}" type="pres">
      <dgm:prSet presAssocID="{73F668C6-22AF-41EB-8258-B844CA33AE05}" presName="tile4" presStyleLbl="node1" presStyleIdx="3" presStyleCnt="4"/>
      <dgm:spPr/>
    </dgm:pt>
    <dgm:pt modelId="{77808ECC-9130-416B-9C51-0CDC75BBA337}" type="pres">
      <dgm:prSet presAssocID="{73F668C6-22AF-41EB-8258-B844CA33AE05}" presName="tile4text" presStyleLbl="node1" presStyleIdx="3" presStyleCnt="4">
        <dgm:presLayoutVars>
          <dgm:chMax val="0"/>
          <dgm:chPref val="0"/>
          <dgm:bulletEnabled val="1"/>
        </dgm:presLayoutVars>
      </dgm:prSet>
      <dgm:spPr/>
    </dgm:pt>
    <dgm:pt modelId="{0B8E7C46-4ACE-4D20-B259-72F36D300507}" type="pres">
      <dgm:prSet presAssocID="{73F668C6-22AF-41EB-8258-B844CA33AE05}" presName="centerTile" presStyleLbl="fgShp" presStyleIdx="0" presStyleCnt="1" custScaleX="156436" custLinFactNeighborX="0" custLinFactNeighborY="-1207">
        <dgm:presLayoutVars>
          <dgm:chMax val="0"/>
          <dgm:chPref val="0"/>
        </dgm:presLayoutVars>
      </dgm:prSet>
      <dgm:spPr/>
    </dgm:pt>
  </dgm:ptLst>
  <dgm:cxnLst>
    <dgm:cxn modelId="{7E34E31F-7371-4F9C-A46F-2A760355BDB8}" type="presOf" srcId="{73DBDE57-ED91-4298-AB08-A603AAC82274}" destId="{77808ECC-9130-416B-9C51-0CDC75BBA337}" srcOrd="1" destOrd="0" presId="urn:microsoft.com/office/officeart/2005/8/layout/matrix1"/>
    <dgm:cxn modelId="{72FDFA23-C677-49E9-B5E1-A6FF08F8FAC3}" srcId="{73F668C6-22AF-41EB-8258-B844CA33AE05}" destId="{C6F17BA4-0EA8-4F17-A5EF-E13D3E7B3B50}" srcOrd="0" destOrd="0" parTransId="{32451ECD-B67D-4AA1-91DE-AA19023C22A9}" sibTransId="{E6419CDB-8A0F-4CC4-80C9-6C5266763AB6}"/>
    <dgm:cxn modelId="{D75A0F38-B388-4446-B965-1D4922A2B24C}" type="presOf" srcId="{86EEBE9D-0270-49F9-87D5-ADC86C8C0A15}" destId="{CBA34CFE-047A-4DC0-9431-E3D2FA7B69FE}" srcOrd="1" destOrd="0" presId="urn:microsoft.com/office/officeart/2005/8/layout/matrix1"/>
    <dgm:cxn modelId="{D6A62E3F-DE7D-4425-A49E-7EA308008186}" type="presOf" srcId="{73DBDE57-ED91-4298-AB08-A603AAC82274}" destId="{C677D713-5CDB-4EE4-A763-3DF74FAC8E21}" srcOrd="0" destOrd="0" presId="urn:microsoft.com/office/officeart/2005/8/layout/matrix1"/>
    <dgm:cxn modelId="{8C245340-7B26-4320-8BFA-0DC59DEBFE5B}" type="presOf" srcId="{86EEBE9D-0270-49F9-87D5-ADC86C8C0A15}" destId="{E608735B-AF87-4B2F-8C59-C574017D2BA4}" srcOrd="0" destOrd="0" presId="urn:microsoft.com/office/officeart/2005/8/layout/matrix1"/>
    <dgm:cxn modelId="{6C17DD5E-ADC6-4C87-8C18-E9906F68E234}" srcId="{C6F17BA4-0EA8-4F17-A5EF-E13D3E7B3B50}" destId="{726D4B1C-4177-4A01-8CD1-CDBC5AE29E52}" srcOrd="1" destOrd="0" parTransId="{7F5F4C8A-F687-44AB-96BF-89AE2F799D50}" sibTransId="{819CA9A1-B484-44E3-8A63-68B238966E96}"/>
    <dgm:cxn modelId="{7E811548-69EE-40EA-B2D9-FCF092E230F3}" type="presOf" srcId="{810EA94F-F93F-4E0A-B61D-9CD70EF7F715}" destId="{4C9B25A1-0E71-409D-A323-1A08656439FE}" srcOrd="1" destOrd="0" presId="urn:microsoft.com/office/officeart/2005/8/layout/matrix1"/>
    <dgm:cxn modelId="{E69C646D-2871-4C94-A538-1E42E5741334}" type="presOf" srcId="{726D4B1C-4177-4A01-8CD1-CDBC5AE29E52}" destId="{88B9A813-BA38-43D9-B93B-63EEDF6BBF91}" srcOrd="0" destOrd="0" presId="urn:microsoft.com/office/officeart/2005/8/layout/matrix1"/>
    <dgm:cxn modelId="{4864D17B-4FB2-4393-8506-8042FC1886CA}" srcId="{C6F17BA4-0EA8-4F17-A5EF-E13D3E7B3B50}" destId="{73DBDE57-ED91-4298-AB08-A603AAC82274}" srcOrd="3" destOrd="0" parTransId="{59BD3964-8D1E-4B6E-92D8-085ED682BFD9}" sibTransId="{CAC35A4E-2654-40E0-8A00-79C7A99B963B}"/>
    <dgm:cxn modelId="{685A027E-DC20-4202-ACDA-6AF16A083545}" srcId="{C6F17BA4-0EA8-4F17-A5EF-E13D3E7B3B50}" destId="{86EEBE9D-0270-49F9-87D5-ADC86C8C0A15}" srcOrd="0" destOrd="0" parTransId="{2097BAF7-686B-4740-A28D-9188B6DB9700}" sibTransId="{7FD3CB5B-03D9-4F2E-BE59-F22ED9A3DDD3}"/>
    <dgm:cxn modelId="{8EF9567E-EE5F-4CE4-9E6A-044158ABFC18}" type="presOf" srcId="{810EA94F-F93F-4E0A-B61D-9CD70EF7F715}" destId="{B5A6278C-4511-4D9B-B73E-226C1FEE68FA}" srcOrd="0" destOrd="0" presId="urn:microsoft.com/office/officeart/2005/8/layout/matrix1"/>
    <dgm:cxn modelId="{AB6F3389-1428-429E-B6F7-D2282BFB85B7}" type="presOf" srcId="{73F668C6-22AF-41EB-8258-B844CA33AE05}" destId="{308816A7-ABF1-4867-A3D9-2752B33CC7E5}" srcOrd="0" destOrd="0" presId="urn:microsoft.com/office/officeart/2005/8/layout/matrix1"/>
    <dgm:cxn modelId="{A7A82B8A-980B-489A-98C0-21E56FF97169}" type="presOf" srcId="{726D4B1C-4177-4A01-8CD1-CDBC5AE29E52}" destId="{8A42C488-6D10-438E-B514-8B60F32B2B01}" srcOrd="1" destOrd="0" presId="urn:microsoft.com/office/officeart/2005/8/layout/matrix1"/>
    <dgm:cxn modelId="{D203D5BA-92E4-4FB7-AE8F-58B9A42B4275}" srcId="{C6F17BA4-0EA8-4F17-A5EF-E13D3E7B3B50}" destId="{810EA94F-F93F-4E0A-B61D-9CD70EF7F715}" srcOrd="2" destOrd="0" parTransId="{D2AB13C9-9D27-487E-9387-98255631DB98}" sibTransId="{77D5540B-F829-4826-92BE-B2610E54698A}"/>
    <dgm:cxn modelId="{2F6DCEE5-01A3-4396-AD23-8D190391DA36}" type="presOf" srcId="{C6F17BA4-0EA8-4F17-A5EF-E13D3E7B3B50}" destId="{0B8E7C46-4ACE-4D20-B259-72F36D300507}" srcOrd="0" destOrd="0" presId="urn:microsoft.com/office/officeart/2005/8/layout/matrix1"/>
    <dgm:cxn modelId="{46D4CA59-0040-4461-A277-D3BFAB4BB347}" type="presParOf" srcId="{308816A7-ABF1-4867-A3D9-2752B33CC7E5}" destId="{C660CB96-683A-41B3-BB69-EFCE66653464}" srcOrd="0" destOrd="0" presId="urn:microsoft.com/office/officeart/2005/8/layout/matrix1"/>
    <dgm:cxn modelId="{40C0CB12-45DE-45B8-9C23-99427AC187B3}" type="presParOf" srcId="{C660CB96-683A-41B3-BB69-EFCE66653464}" destId="{E608735B-AF87-4B2F-8C59-C574017D2BA4}" srcOrd="0" destOrd="0" presId="urn:microsoft.com/office/officeart/2005/8/layout/matrix1"/>
    <dgm:cxn modelId="{8B19D663-F314-4904-A56E-754555B1411D}" type="presParOf" srcId="{C660CB96-683A-41B3-BB69-EFCE66653464}" destId="{CBA34CFE-047A-4DC0-9431-E3D2FA7B69FE}" srcOrd="1" destOrd="0" presId="urn:microsoft.com/office/officeart/2005/8/layout/matrix1"/>
    <dgm:cxn modelId="{E9A2CD04-DDA6-41FF-9B94-39C397149D26}" type="presParOf" srcId="{C660CB96-683A-41B3-BB69-EFCE66653464}" destId="{88B9A813-BA38-43D9-B93B-63EEDF6BBF91}" srcOrd="2" destOrd="0" presId="urn:microsoft.com/office/officeart/2005/8/layout/matrix1"/>
    <dgm:cxn modelId="{378D1B1D-349A-4426-A6C6-C7DEEF8B955C}" type="presParOf" srcId="{C660CB96-683A-41B3-BB69-EFCE66653464}" destId="{8A42C488-6D10-438E-B514-8B60F32B2B01}" srcOrd="3" destOrd="0" presId="urn:microsoft.com/office/officeart/2005/8/layout/matrix1"/>
    <dgm:cxn modelId="{1A86E1D1-4EC3-4C7B-A10F-F8B490ECFAA5}" type="presParOf" srcId="{C660CB96-683A-41B3-BB69-EFCE66653464}" destId="{B5A6278C-4511-4D9B-B73E-226C1FEE68FA}" srcOrd="4" destOrd="0" presId="urn:microsoft.com/office/officeart/2005/8/layout/matrix1"/>
    <dgm:cxn modelId="{3001D67E-C908-45F7-B9CC-D9CB7934686E}" type="presParOf" srcId="{C660CB96-683A-41B3-BB69-EFCE66653464}" destId="{4C9B25A1-0E71-409D-A323-1A08656439FE}" srcOrd="5" destOrd="0" presId="urn:microsoft.com/office/officeart/2005/8/layout/matrix1"/>
    <dgm:cxn modelId="{A847CB0D-61B2-4721-A2C5-A7CCB63CFAB7}" type="presParOf" srcId="{C660CB96-683A-41B3-BB69-EFCE66653464}" destId="{C677D713-5CDB-4EE4-A763-3DF74FAC8E21}" srcOrd="6" destOrd="0" presId="urn:microsoft.com/office/officeart/2005/8/layout/matrix1"/>
    <dgm:cxn modelId="{E54E460C-ADF6-4B3A-B722-7D93E8B1DE2C}" type="presParOf" srcId="{C660CB96-683A-41B3-BB69-EFCE66653464}" destId="{77808ECC-9130-416B-9C51-0CDC75BBA337}" srcOrd="7" destOrd="0" presId="urn:microsoft.com/office/officeart/2005/8/layout/matrix1"/>
    <dgm:cxn modelId="{CBA897BC-366F-4E4F-92F3-1FBC9409509A}" type="presParOf" srcId="{308816A7-ABF1-4867-A3D9-2752B33CC7E5}" destId="{0B8E7C46-4ACE-4D20-B259-72F36D300507}"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F668C6-22AF-41EB-8258-B844CA33AE05}"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pt-BR"/>
        </a:p>
      </dgm:t>
    </dgm:pt>
    <dgm:pt modelId="{C6F17BA4-0EA8-4F17-A5EF-E13D3E7B3B50}">
      <dgm:prSet phldrT="[Texto]" custT="1"/>
      <dgm:spPr/>
      <dgm:t>
        <a:bodyPr/>
        <a:lstStyle/>
        <a:p>
          <a:r>
            <a:rPr lang="pt-BR" sz="1000" dirty="0"/>
            <a:t>SISTEMAS</a:t>
          </a:r>
        </a:p>
      </dgm:t>
    </dgm:pt>
    <dgm:pt modelId="{32451ECD-B67D-4AA1-91DE-AA19023C22A9}" type="parTrans" cxnId="{72FDFA23-C677-49E9-B5E1-A6FF08F8FAC3}">
      <dgm:prSet/>
      <dgm:spPr/>
      <dgm:t>
        <a:bodyPr/>
        <a:lstStyle/>
        <a:p>
          <a:endParaRPr lang="pt-BR" sz="1000"/>
        </a:p>
      </dgm:t>
    </dgm:pt>
    <dgm:pt modelId="{E6419CDB-8A0F-4CC4-80C9-6C5266763AB6}" type="sibTrans" cxnId="{72FDFA23-C677-49E9-B5E1-A6FF08F8FAC3}">
      <dgm:prSet/>
      <dgm:spPr/>
      <dgm:t>
        <a:bodyPr/>
        <a:lstStyle/>
        <a:p>
          <a:endParaRPr lang="pt-BR" sz="1000"/>
        </a:p>
      </dgm:t>
    </dgm:pt>
    <dgm:pt modelId="{86EEBE9D-0270-49F9-87D5-ADC86C8C0A15}">
      <dgm:prSet phldrT="[Texto]" custT="1"/>
      <dgm:spPr>
        <a:solidFill>
          <a:schemeClr val="bg2">
            <a:lumMod val="90000"/>
          </a:schemeClr>
        </a:solidFill>
      </dgm:spPr>
      <dgm:t>
        <a:bodyPr/>
        <a:lstStyle/>
        <a:p>
          <a:r>
            <a:rPr lang="pt-BR" sz="1000" dirty="0"/>
            <a:t>Sistema de Bilhetagem Eletrônica - SBE</a:t>
          </a:r>
        </a:p>
      </dgm:t>
    </dgm:pt>
    <dgm:pt modelId="{2097BAF7-686B-4740-A28D-9188B6DB9700}" type="parTrans" cxnId="{685A027E-DC20-4202-ACDA-6AF16A083545}">
      <dgm:prSet/>
      <dgm:spPr/>
      <dgm:t>
        <a:bodyPr/>
        <a:lstStyle/>
        <a:p>
          <a:endParaRPr lang="pt-BR" sz="1000"/>
        </a:p>
      </dgm:t>
    </dgm:pt>
    <dgm:pt modelId="{7FD3CB5B-03D9-4F2E-BE59-F22ED9A3DDD3}" type="sibTrans" cxnId="{685A027E-DC20-4202-ACDA-6AF16A083545}">
      <dgm:prSet/>
      <dgm:spPr/>
      <dgm:t>
        <a:bodyPr/>
        <a:lstStyle/>
        <a:p>
          <a:endParaRPr lang="pt-BR" sz="1000"/>
        </a:p>
      </dgm:t>
    </dgm:pt>
    <dgm:pt modelId="{726D4B1C-4177-4A01-8CD1-CDBC5AE29E52}">
      <dgm:prSet phldrT="[Texto]" custT="1"/>
      <dgm:spPr>
        <a:solidFill>
          <a:schemeClr val="accent6">
            <a:lumMod val="75000"/>
          </a:schemeClr>
        </a:solidFill>
      </dgm:spPr>
      <dgm:t>
        <a:bodyPr/>
        <a:lstStyle/>
        <a:p>
          <a:r>
            <a:rPr lang="pt-BR" sz="1000" dirty="0"/>
            <a:t>Sistema de Monitoramento da Operação - SMO</a:t>
          </a:r>
        </a:p>
      </dgm:t>
    </dgm:pt>
    <dgm:pt modelId="{7F5F4C8A-F687-44AB-96BF-89AE2F799D50}" type="parTrans" cxnId="{6C17DD5E-ADC6-4C87-8C18-E9906F68E234}">
      <dgm:prSet/>
      <dgm:spPr/>
      <dgm:t>
        <a:bodyPr/>
        <a:lstStyle/>
        <a:p>
          <a:endParaRPr lang="pt-BR" sz="1000"/>
        </a:p>
      </dgm:t>
    </dgm:pt>
    <dgm:pt modelId="{819CA9A1-B484-44E3-8A63-68B238966E96}" type="sibTrans" cxnId="{6C17DD5E-ADC6-4C87-8C18-E9906F68E234}">
      <dgm:prSet/>
      <dgm:spPr/>
      <dgm:t>
        <a:bodyPr/>
        <a:lstStyle/>
        <a:p>
          <a:endParaRPr lang="pt-BR" sz="1000"/>
        </a:p>
      </dgm:t>
    </dgm:pt>
    <dgm:pt modelId="{810EA94F-F93F-4E0A-B61D-9CD70EF7F715}">
      <dgm:prSet phldrT="[Texto]" custT="1"/>
      <dgm:spPr>
        <a:solidFill>
          <a:schemeClr val="bg2">
            <a:lumMod val="90000"/>
          </a:schemeClr>
        </a:solidFill>
      </dgm:spPr>
      <dgm:t>
        <a:bodyPr/>
        <a:lstStyle/>
        <a:p>
          <a:r>
            <a:rPr lang="pt-BR" sz="1000" dirty="0"/>
            <a:t>Sistema de Segurança e Vigilância - SSV</a:t>
          </a:r>
        </a:p>
      </dgm:t>
    </dgm:pt>
    <dgm:pt modelId="{D2AB13C9-9D27-487E-9387-98255631DB98}" type="parTrans" cxnId="{D203D5BA-92E4-4FB7-AE8F-58B9A42B4275}">
      <dgm:prSet/>
      <dgm:spPr/>
      <dgm:t>
        <a:bodyPr/>
        <a:lstStyle/>
        <a:p>
          <a:endParaRPr lang="pt-BR" sz="1000"/>
        </a:p>
      </dgm:t>
    </dgm:pt>
    <dgm:pt modelId="{77D5540B-F829-4826-92BE-B2610E54698A}" type="sibTrans" cxnId="{D203D5BA-92E4-4FB7-AE8F-58B9A42B4275}">
      <dgm:prSet/>
      <dgm:spPr/>
      <dgm:t>
        <a:bodyPr/>
        <a:lstStyle/>
        <a:p>
          <a:endParaRPr lang="pt-BR" sz="1000"/>
        </a:p>
      </dgm:t>
    </dgm:pt>
    <dgm:pt modelId="{73DBDE57-ED91-4298-AB08-A603AAC82274}">
      <dgm:prSet phldrT="[Texto]" custT="1"/>
      <dgm:spPr>
        <a:solidFill>
          <a:schemeClr val="bg2">
            <a:lumMod val="90000"/>
          </a:schemeClr>
        </a:solidFill>
      </dgm:spPr>
      <dgm:t>
        <a:bodyPr/>
        <a:lstStyle/>
        <a:p>
          <a:r>
            <a:rPr lang="pt-BR" sz="1000" dirty="0"/>
            <a:t>Sistema de Informação ao Usuário - SIU</a:t>
          </a:r>
        </a:p>
      </dgm:t>
    </dgm:pt>
    <dgm:pt modelId="{59BD3964-8D1E-4B6E-92D8-085ED682BFD9}" type="parTrans" cxnId="{4864D17B-4FB2-4393-8506-8042FC1886CA}">
      <dgm:prSet/>
      <dgm:spPr/>
      <dgm:t>
        <a:bodyPr/>
        <a:lstStyle/>
        <a:p>
          <a:endParaRPr lang="pt-BR" sz="1000"/>
        </a:p>
      </dgm:t>
    </dgm:pt>
    <dgm:pt modelId="{CAC35A4E-2654-40E0-8A00-79C7A99B963B}" type="sibTrans" cxnId="{4864D17B-4FB2-4393-8506-8042FC1886CA}">
      <dgm:prSet/>
      <dgm:spPr/>
      <dgm:t>
        <a:bodyPr/>
        <a:lstStyle/>
        <a:p>
          <a:endParaRPr lang="pt-BR" sz="1000"/>
        </a:p>
      </dgm:t>
    </dgm:pt>
    <dgm:pt modelId="{308816A7-ABF1-4867-A3D9-2752B33CC7E5}" type="pres">
      <dgm:prSet presAssocID="{73F668C6-22AF-41EB-8258-B844CA33AE05}" presName="diagram" presStyleCnt="0">
        <dgm:presLayoutVars>
          <dgm:chMax val="1"/>
          <dgm:dir/>
          <dgm:animLvl val="ctr"/>
          <dgm:resizeHandles val="exact"/>
        </dgm:presLayoutVars>
      </dgm:prSet>
      <dgm:spPr/>
    </dgm:pt>
    <dgm:pt modelId="{C660CB96-683A-41B3-BB69-EFCE66653464}" type="pres">
      <dgm:prSet presAssocID="{73F668C6-22AF-41EB-8258-B844CA33AE05}" presName="matrix" presStyleCnt="0"/>
      <dgm:spPr/>
    </dgm:pt>
    <dgm:pt modelId="{E608735B-AF87-4B2F-8C59-C574017D2BA4}" type="pres">
      <dgm:prSet presAssocID="{73F668C6-22AF-41EB-8258-B844CA33AE05}" presName="tile1" presStyleLbl="node1" presStyleIdx="0" presStyleCnt="4"/>
      <dgm:spPr/>
    </dgm:pt>
    <dgm:pt modelId="{CBA34CFE-047A-4DC0-9431-E3D2FA7B69FE}" type="pres">
      <dgm:prSet presAssocID="{73F668C6-22AF-41EB-8258-B844CA33AE05}" presName="tile1text" presStyleLbl="node1" presStyleIdx="0" presStyleCnt="4">
        <dgm:presLayoutVars>
          <dgm:chMax val="0"/>
          <dgm:chPref val="0"/>
          <dgm:bulletEnabled val="1"/>
        </dgm:presLayoutVars>
      </dgm:prSet>
      <dgm:spPr/>
    </dgm:pt>
    <dgm:pt modelId="{88B9A813-BA38-43D9-B93B-63EEDF6BBF91}" type="pres">
      <dgm:prSet presAssocID="{73F668C6-22AF-41EB-8258-B844CA33AE05}" presName="tile2" presStyleLbl="node1" presStyleIdx="1" presStyleCnt="4"/>
      <dgm:spPr/>
    </dgm:pt>
    <dgm:pt modelId="{8A42C488-6D10-438E-B514-8B60F32B2B01}" type="pres">
      <dgm:prSet presAssocID="{73F668C6-22AF-41EB-8258-B844CA33AE05}" presName="tile2text" presStyleLbl="node1" presStyleIdx="1" presStyleCnt="4">
        <dgm:presLayoutVars>
          <dgm:chMax val="0"/>
          <dgm:chPref val="0"/>
          <dgm:bulletEnabled val="1"/>
        </dgm:presLayoutVars>
      </dgm:prSet>
      <dgm:spPr/>
    </dgm:pt>
    <dgm:pt modelId="{B5A6278C-4511-4D9B-B73E-226C1FEE68FA}" type="pres">
      <dgm:prSet presAssocID="{73F668C6-22AF-41EB-8258-B844CA33AE05}" presName="tile3" presStyleLbl="node1" presStyleIdx="2" presStyleCnt="4"/>
      <dgm:spPr/>
    </dgm:pt>
    <dgm:pt modelId="{4C9B25A1-0E71-409D-A323-1A08656439FE}" type="pres">
      <dgm:prSet presAssocID="{73F668C6-22AF-41EB-8258-B844CA33AE05}" presName="tile3text" presStyleLbl="node1" presStyleIdx="2" presStyleCnt="4">
        <dgm:presLayoutVars>
          <dgm:chMax val="0"/>
          <dgm:chPref val="0"/>
          <dgm:bulletEnabled val="1"/>
        </dgm:presLayoutVars>
      </dgm:prSet>
      <dgm:spPr/>
    </dgm:pt>
    <dgm:pt modelId="{C677D713-5CDB-4EE4-A763-3DF74FAC8E21}" type="pres">
      <dgm:prSet presAssocID="{73F668C6-22AF-41EB-8258-B844CA33AE05}" presName="tile4" presStyleLbl="node1" presStyleIdx="3" presStyleCnt="4"/>
      <dgm:spPr/>
    </dgm:pt>
    <dgm:pt modelId="{77808ECC-9130-416B-9C51-0CDC75BBA337}" type="pres">
      <dgm:prSet presAssocID="{73F668C6-22AF-41EB-8258-B844CA33AE05}" presName="tile4text" presStyleLbl="node1" presStyleIdx="3" presStyleCnt="4">
        <dgm:presLayoutVars>
          <dgm:chMax val="0"/>
          <dgm:chPref val="0"/>
          <dgm:bulletEnabled val="1"/>
        </dgm:presLayoutVars>
      </dgm:prSet>
      <dgm:spPr/>
    </dgm:pt>
    <dgm:pt modelId="{0B8E7C46-4ACE-4D20-B259-72F36D300507}" type="pres">
      <dgm:prSet presAssocID="{73F668C6-22AF-41EB-8258-B844CA33AE05}" presName="centerTile" presStyleLbl="fgShp" presStyleIdx="0" presStyleCnt="1" custScaleX="156436" custLinFactNeighborX="0" custLinFactNeighborY="-1207">
        <dgm:presLayoutVars>
          <dgm:chMax val="0"/>
          <dgm:chPref val="0"/>
        </dgm:presLayoutVars>
      </dgm:prSet>
      <dgm:spPr/>
    </dgm:pt>
  </dgm:ptLst>
  <dgm:cxnLst>
    <dgm:cxn modelId="{4014CA0F-67E7-49D8-B148-67D21FE3409E}" type="presOf" srcId="{86EEBE9D-0270-49F9-87D5-ADC86C8C0A15}" destId="{CBA34CFE-047A-4DC0-9431-E3D2FA7B69FE}" srcOrd="1" destOrd="0" presId="urn:microsoft.com/office/officeart/2005/8/layout/matrix1"/>
    <dgm:cxn modelId="{FCF36D1E-5501-496B-A69F-7B066D8194CD}" type="presOf" srcId="{726D4B1C-4177-4A01-8CD1-CDBC5AE29E52}" destId="{88B9A813-BA38-43D9-B93B-63EEDF6BBF91}" srcOrd="0" destOrd="0" presId="urn:microsoft.com/office/officeart/2005/8/layout/matrix1"/>
    <dgm:cxn modelId="{72FDFA23-C677-49E9-B5E1-A6FF08F8FAC3}" srcId="{73F668C6-22AF-41EB-8258-B844CA33AE05}" destId="{C6F17BA4-0EA8-4F17-A5EF-E13D3E7B3B50}" srcOrd="0" destOrd="0" parTransId="{32451ECD-B67D-4AA1-91DE-AA19023C22A9}" sibTransId="{E6419CDB-8A0F-4CC4-80C9-6C5266763AB6}"/>
    <dgm:cxn modelId="{FB7F1A3C-BA3C-4BF6-B1F4-C81DE9A8216E}" type="presOf" srcId="{73DBDE57-ED91-4298-AB08-A603AAC82274}" destId="{77808ECC-9130-416B-9C51-0CDC75BBA337}" srcOrd="1" destOrd="0" presId="urn:microsoft.com/office/officeart/2005/8/layout/matrix1"/>
    <dgm:cxn modelId="{7C573E5B-5F45-41CB-85FF-383816113305}" type="presOf" srcId="{C6F17BA4-0EA8-4F17-A5EF-E13D3E7B3B50}" destId="{0B8E7C46-4ACE-4D20-B259-72F36D300507}" srcOrd="0" destOrd="0" presId="urn:microsoft.com/office/officeart/2005/8/layout/matrix1"/>
    <dgm:cxn modelId="{6C17DD5E-ADC6-4C87-8C18-E9906F68E234}" srcId="{C6F17BA4-0EA8-4F17-A5EF-E13D3E7B3B50}" destId="{726D4B1C-4177-4A01-8CD1-CDBC5AE29E52}" srcOrd="1" destOrd="0" parTransId="{7F5F4C8A-F687-44AB-96BF-89AE2F799D50}" sibTransId="{819CA9A1-B484-44E3-8A63-68B238966E96}"/>
    <dgm:cxn modelId="{8281BD6B-7BE0-4217-9A5C-4C2018650317}" type="presOf" srcId="{86EEBE9D-0270-49F9-87D5-ADC86C8C0A15}" destId="{E608735B-AF87-4B2F-8C59-C574017D2BA4}" srcOrd="0" destOrd="0" presId="urn:microsoft.com/office/officeart/2005/8/layout/matrix1"/>
    <dgm:cxn modelId="{4864D17B-4FB2-4393-8506-8042FC1886CA}" srcId="{C6F17BA4-0EA8-4F17-A5EF-E13D3E7B3B50}" destId="{73DBDE57-ED91-4298-AB08-A603AAC82274}" srcOrd="3" destOrd="0" parTransId="{59BD3964-8D1E-4B6E-92D8-085ED682BFD9}" sibTransId="{CAC35A4E-2654-40E0-8A00-79C7A99B963B}"/>
    <dgm:cxn modelId="{685A027E-DC20-4202-ACDA-6AF16A083545}" srcId="{C6F17BA4-0EA8-4F17-A5EF-E13D3E7B3B50}" destId="{86EEBE9D-0270-49F9-87D5-ADC86C8C0A15}" srcOrd="0" destOrd="0" parTransId="{2097BAF7-686B-4740-A28D-9188B6DB9700}" sibTransId="{7FD3CB5B-03D9-4F2E-BE59-F22ED9A3DDD3}"/>
    <dgm:cxn modelId="{517F6D9E-1FF5-45D9-A549-86B91D4F8CA2}" type="presOf" srcId="{810EA94F-F93F-4E0A-B61D-9CD70EF7F715}" destId="{B5A6278C-4511-4D9B-B73E-226C1FEE68FA}" srcOrd="0" destOrd="0" presId="urn:microsoft.com/office/officeart/2005/8/layout/matrix1"/>
    <dgm:cxn modelId="{EC48C9A3-ECEB-48DE-A6B4-1DDE625E2A1F}" type="presOf" srcId="{73DBDE57-ED91-4298-AB08-A603AAC82274}" destId="{C677D713-5CDB-4EE4-A763-3DF74FAC8E21}" srcOrd="0" destOrd="0" presId="urn:microsoft.com/office/officeart/2005/8/layout/matrix1"/>
    <dgm:cxn modelId="{12F0C1A7-5028-4F42-98F3-F1D986DA6343}" type="presOf" srcId="{726D4B1C-4177-4A01-8CD1-CDBC5AE29E52}" destId="{8A42C488-6D10-438E-B514-8B60F32B2B01}" srcOrd="1" destOrd="0" presId="urn:microsoft.com/office/officeart/2005/8/layout/matrix1"/>
    <dgm:cxn modelId="{D203D5BA-92E4-4FB7-AE8F-58B9A42B4275}" srcId="{C6F17BA4-0EA8-4F17-A5EF-E13D3E7B3B50}" destId="{810EA94F-F93F-4E0A-B61D-9CD70EF7F715}" srcOrd="2" destOrd="0" parTransId="{D2AB13C9-9D27-487E-9387-98255631DB98}" sibTransId="{77D5540B-F829-4826-92BE-B2610E54698A}"/>
    <dgm:cxn modelId="{48F170C6-3CB3-444A-8012-9DD5BE71E278}" type="presOf" srcId="{810EA94F-F93F-4E0A-B61D-9CD70EF7F715}" destId="{4C9B25A1-0E71-409D-A323-1A08656439FE}" srcOrd="1" destOrd="0" presId="urn:microsoft.com/office/officeart/2005/8/layout/matrix1"/>
    <dgm:cxn modelId="{69E7B1C7-BB02-4E02-B834-A3F21AA1AAAE}" type="presOf" srcId="{73F668C6-22AF-41EB-8258-B844CA33AE05}" destId="{308816A7-ABF1-4867-A3D9-2752B33CC7E5}" srcOrd="0" destOrd="0" presId="urn:microsoft.com/office/officeart/2005/8/layout/matrix1"/>
    <dgm:cxn modelId="{4A760831-D193-47F5-ACA4-DB61E396494B}" type="presParOf" srcId="{308816A7-ABF1-4867-A3D9-2752B33CC7E5}" destId="{C660CB96-683A-41B3-BB69-EFCE66653464}" srcOrd="0" destOrd="0" presId="urn:microsoft.com/office/officeart/2005/8/layout/matrix1"/>
    <dgm:cxn modelId="{F1C313B4-2794-4B34-B2F7-33DB70BAFE1A}" type="presParOf" srcId="{C660CB96-683A-41B3-BB69-EFCE66653464}" destId="{E608735B-AF87-4B2F-8C59-C574017D2BA4}" srcOrd="0" destOrd="0" presId="urn:microsoft.com/office/officeart/2005/8/layout/matrix1"/>
    <dgm:cxn modelId="{7E3BB609-6DA0-4F6A-8437-9FF9443D98B6}" type="presParOf" srcId="{C660CB96-683A-41B3-BB69-EFCE66653464}" destId="{CBA34CFE-047A-4DC0-9431-E3D2FA7B69FE}" srcOrd="1" destOrd="0" presId="urn:microsoft.com/office/officeart/2005/8/layout/matrix1"/>
    <dgm:cxn modelId="{59311543-90AC-4598-A777-C97E29420EC5}" type="presParOf" srcId="{C660CB96-683A-41B3-BB69-EFCE66653464}" destId="{88B9A813-BA38-43D9-B93B-63EEDF6BBF91}" srcOrd="2" destOrd="0" presId="urn:microsoft.com/office/officeart/2005/8/layout/matrix1"/>
    <dgm:cxn modelId="{AAFBCCDD-591D-44D1-B864-0DED09BC3D34}" type="presParOf" srcId="{C660CB96-683A-41B3-BB69-EFCE66653464}" destId="{8A42C488-6D10-438E-B514-8B60F32B2B01}" srcOrd="3" destOrd="0" presId="urn:microsoft.com/office/officeart/2005/8/layout/matrix1"/>
    <dgm:cxn modelId="{D9BB9E46-EA96-47BA-851D-14391EB9DBFC}" type="presParOf" srcId="{C660CB96-683A-41B3-BB69-EFCE66653464}" destId="{B5A6278C-4511-4D9B-B73E-226C1FEE68FA}" srcOrd="4" destOrd="0" presId="urn:microsoft.com/office/officeart/2005/8/layout/matrix1"/>
    <dgm:cxn modelId="{ED2DEE99-B5F6-4AEA-88F6-E302599106A8}" type="presParOf" srcId="{C660CB96-683A-41B3-BB69-EFCE66653464}" destId="{4C9B25A1-0E71-409D-A323-1A08656439FE}" srcOrd="5" destOrd="0" presId="urn:microsoft.com/office/officeart/2005/8/layout/matrix1"/>
    <dgm:cxn modelId="{BC0785CF-4387-4AA6-ACF9-C4895857F83E}" type="presParOf" srcId="{C660CB96-683A-41B3-BB69-EFCE66653464}" destId="{C677D713-5CDB-4EE4-A763-3DF74FAC8E21}" srcOrd="6" destOrd="0" presId="urn:microsoft.com/office/officeart/2005/8/layout/matrix1"/>
    <dgm:cxn modelId="{80F3766B-3F57-4495-B437-26F5F1C7BE6A}" type="presParOf" srcId="{C660CB96-683A-41B3-BB69-EFCE66653464}" destId="{77808ECC-9130-416B-9C51-0CDC75BBA337}" srcOrd="7" destOrd="0" presId="urn:microsoft.com/office/officeart/2005/8/layout/matrix1"/>
    <dgm:cxn modelId="{8F56D39F-6BDC-4FF2-BE31-6A559560F51C}" type="presParOf" srcId="{308816A7-ABF1-4867-A3D9-2752B33CC7E5}" destId="{0B8E7C46-4ACE-4D20-B259-72F36D300507}"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F668C6-22AF-41EB-8258-B844CA33AE05}"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pt-BR"/>
        </a:p>
      </dgm:t>
    </dgm:pt>
    <dgm:pt modelId="{C6F17BA4-0EA8-4F17-A5EF-E13D3E7B3B50}">
      <dgm:prSet phldrT="[Texto]" custT="1"/>
      <dgm:spPr/>
      <dgm:t>
        <a:bodyPr/>
        <a:lstStyle/>
        <a:p>
          <a:r>
            <a:rPr lang="pt-BR" sz="1000" dirty="0"/>
            <a:t>SISTEMAS</a:t>
          </a:r>
        </a:p>
      </dgm:t>
    </dgm:pt>
    <dgm:pt modelId="{32451ECD-B67D-4AA1-91DE-AA19023C22A9}" type="parTrans" cxnId="{72FDFA23-C677-49E9-B5E1-A6FF08F8FAC3}">
      <dgm:prSet/>
      <dgm:spPr/>
      <dgm:t>
        <a:bodyPr/>
        <a:lstStyle/>
        <a:p>
          <a:endParaRPr lang="pt-BR" sz="1000"/>
        </a:p>
      </dgm:t>
    </dgm:pt>
    <dgm:pt modelId="{E6419CDB-8A0F-4CC4-80C9-6C5266763AB6}" type="sibTrans" cxnId="{72FDFA23-C677-49E9-B5E1-A6FF08F8FAC3}">
      <dgm:prSet/>
      <dgm:spPr/>
      <dgm:t>
        <a:bodyPr/>
        <a:lstStyle/>
        <a:p>
          <a:endParaRPr lang="pt-BR" sz="1000"/>
        </a:p>
      </dgm:t>
    </dgm:pt>
    <dgm:pt modelId="{86EEBE9D-0270-49F9-87D5-ADC86C8C0A15}">
      <dgm:prSet phldrT="[Texto]" custT="1"/>
      <dgm:spPr>
        <a:solidFill>
          <a:schemeClr val="bg2">
            <a:lumMod val="90000"/>
          </a:schemeClr>
        </a:solidFill>
      </dgm:spPr>
      <dgm:t>
        <a:bodyPr/>
        <a:lstStyle/>
        <a:p>
          <a:r>
            <a:rPr lang="pt-BR" sz="1000" dirty="0"/>
            <a:t>Sistema de Bilhetagem Eletrônica - SBE</a:t>
          </a:r>
        </a:p>
      </dgm:t>
    </dgm:pt>
    <dgm:pt modelId="{2097BAF7-686B-4740-A28D-9188B6DB9700}" type="parTrans" cxnId="{685A027E-DC20-4202-ACDA-6AF16A083545}">
      <dgm:prSet/>
      <dgm:spPr/>
      <dgm:t>
        <a:bodyPr/>
        <a:lstStyle/>
        <a:p>
          <a:endParaRPr lang="pt-BR" sz="1000"/>
        </a:p>
      </dgm:t>
    </dgm:pt>
    <dgm:pt modelId="{7FD3CB5B-03D9-4F2E-BE59-F22ED9A3DDD3}" type="sibTrans" cxnId="{685A027E-DC20-4202-ACDA-6AF16A083545}">
      <dgm:prSet/>
      <dgm:spPr/>
      <dgm:t>
        <a:bodyPr/>
        <a:lstStyle/>
        <a:p>
          <a:endParaRPr lang="pt-BR" sz="1000"/>
        </a:p>
      </dgm:t>
    </dgm:pt>
    <dgm:pt modelId="{726D4B1C-4177-4A01-8CD1-CDBC5AE29E52}">
      <dgm:prSet phldrT="[Texto]" custT="1"/>
      <dgm:spPr>
        <a:solidFill>
          <a:schemeClr val="bg2">
            <a:lumMod val="90000"/>
          </a:schemeClr>
        </a:solidFill>
      </dgm:spPr>
      <dgm:t>
        <a:bodyPr/>
        <a:lstStyle/>
        <a:p>
          <a:r>
            <a:rPr lang="pt-BR" sz="1000" dirty="0"/>
            <a:t>Sistema de Monitoramento da Operação - SMO</a:t>
          </a:r>
        </a:p>
      </dgm:t>
    </dgm:pt>
    <dgm:pt modelId="{7F5F4C8A-F687-44AB-96BF-89AE2F799D50}" type="parTrans" cxnId="{6C17DD5E-ADC6-4C87-8C18-E9906F68E234}">
      <dgm:prSet/>
      <dgm:spPr/>
      <dgm:t>
        <a:bodyPr/>
        <a:lstStyle/>
        <a:p>
          <a:endParaRPr lang="pt-BR" sz="1000"/>
        </a:p>
      </dgm:t>
    </dgm:pt>
    <dgm:pt modelId="{819CA9A1-B484-44E3-8A63-68B238966E96}" type="sibTrans" cxnId="{6C17DD5E-ADC6-4C87-8C18-E9906F68E234}">
      <dgm:prSet/>
      <dgm:spPr/>
      <dgm:t>
        <a:bodyPr/>
        <a:lstStyle/>
        <a:p>
          <a:endParaRPr lang="pt-BR" sz="1000"/>
        </a:p>
      </dgm:t>
    </dgm:pt>
    <dgm:pt modelId="{810EA94F-F93F-4E0A-B61D-9CD70EF7F715}">
      <dgm:prSet phldrT="[Texto]" custT="1"/>
      <dgm:spPr>
        <a:solidFill>
          <a:srgbClr val="FFC000"/>
        </a:solidFill>
      </dgm:spPr>
      <dgm:t>
        <a:bodyPr/>
        <a:lstStyle/>
        <a:p>
          <a:r>
            <a:rPr lang="pt-BR" sz="1000" dirty="0"/>
            <a:t>Sistema de Segurança e Vigilância - SSV</a:t>
          </a:r>
        </a:p>
      </dgm:t>
    </dgm:pt>
    <dgm:pt modelId="{D2AB13C9-9D27-487E-9387-98255631DB98}" type="parTrans" cxnId="{D203D5BA-92E4-4FB7-AE8F-58B9A42B4275}">
      <dgm:prSet/>
      <dgm:spPr/>
      <dgm:t>
        <a:bodyPr/>
        <a:lstStyle/>
        <a:p>
          <a:endParaRPr lang="pt-BR" sz="1000"/>
        </a:p>
      </dgm:t>
    </dgm:pt>
    <dgm:pt modelId="{77D5540B-F829-4826-92BE-B2610E54698A}" type="sibTrans" cxnId="{D203D5BA-92E4-4FB7-AE8F-58B9A42B4275}">
      <dgm:prSet/>
      <dgm:spPr/>
      <dgm:t>
        <a:bodyPr/>
        <a:lstStyle/>
        <a:p>
          <a:endParaRPr lang="pt-BR" sz="1000"/>
        </a:p>
      </dgm:t>
    </dgm:pt>
    <dgm:pt modelId="{73DBDE57-ED91-4298-AB08-A603AAC82274}">
      <dgm:prSet phldrT="[Texto]" custT="1"/>
      <dgm:spPr>
        <a:solidFill>
          <a:schemeClr val="bg2">
            <a:lumMod val="90000"/>
          </a:schemeClr>
        </a:solidFill>
      </dgm:spPr>
      <dgm:t>
        <a:bodyPr/>
        <a:lstStyle/>
        <a:p>
          <a:r>
            <a:rPr lang="pt-BR" sz="1000" dirty="0"/>
            <a:t>Sistema de Informação ao Usuário - SIU</a:t>
          </a:r>
        </a:p>
      </dgm:t>
    </dgm:pt>
    <dgm:pt modelId="{59BD3964-8D1E-4B6E-92D8-085ED682BFD9}" type="parTrans" cxnId="{4864D17B-4FB2-4393-8506-8042FC1886CA}">
      <dgm:prSet/>
      <dgm:spPr/>
      <dgm:t>
        <a:bodyPr/>
        <a:lstStyle/>
        <a:p>
          <a:endParaRPr lang="pt-BR" sz="1000"/>
        </a:p>
      </dgm:t>
    </dgm:pt>
    <dgm:pt modelId="{CAC35A4E-2654-40E0-8A00-79C7A99B963B}" type="sibTrans" cxnId="{4864D17B-4FB2-4393-8506-8042FC1886CA}">
      <dgm:prSet/>
      <dgm:spPr/>
      <dgm:t>
        <a:bodyPr/>
        <a:lstStyle/>
        <a:p>
          <a:endParaRPr lang="pt-BR" sz="1000"/>
        </a:p>
      </dgm:t>
    </dgm:pt>
    <dgm:pt modelId="{308816A7-ABF1-4867-A3D9-2752B33CC7E5}" type="pres">
      <dgm:prSet presAssocID="{73F668C6-22AF-41EB-8258-B844CA33AE05}" presName="diagram" presStyleCnt="0">
        <dgm:presLayoutVars>
          <dgm:chMax val="1"/>
          <dgm:dir/>
          <dgm:animLvl val="ctr"/>
          <dgm:resizeHandles val="exact"/>
        </dgm:presLayoutVars>
      </dgm:prSet>
      <dgm:spPr/>
    </dgm:pt>
    <dgm:pt modelId="{C660CB96-683A-41B3-BB69-EFCE66653464}" type="pres">
      <dgm:prSet presAssocID="{73F668C6-22AF-41EB-8258-B844CA33AE05}" presName="matrix" presStyleCnt="0"/>
      <dgm:spPr/>
    </dgm:pt>
    <dgm:pt modelId="{E608735B-AF87-4B2F-8C59-C574017D2BA4}" type="pres">
      <dgm:prSet presAssocID="{73F668C6-22AF-41EB-8258-B844CA33AE05}" presName="tile1" presStyleLbl="node1" presStyleIdx="0" presStyleCnt="4"/>
      <dgm:spPr/>
    </dgm:pt>
    <dgm:pt modelId="{CBA34CFE-047A-4DC0-9431-E3D2FA7B69FE}" type="pres">
      <dgm:prSet presAssocID="{73F668C6-22AF-41EB-8258-B844CA33AE05}" presName="tile1text" presStyleLbl="node1" presStyleIdx="0" presStyleCnt="4">
        <dgm:presLayoutVars>
          <dgm:chMax val="0"/>
          <dgm:chPref val="0"/>
          <dgm:bulletEnabled val="1"/>
        </dgm:presLayoutVars>
      </dgm:prSet>
      <dgm:spPr/>
    </dgm:pt>
    <dgm:pt modelId="{88B9A813-BA38-43D9-B93B-63EEDF6BBF91}" type="pres">
      <dgm:prSet presAssocID="{73F668C6-22AF-41EB-8258-B844CA33AE05}" presName="tile2" presStyleLbl="node1" presStyleIdx="1" presStyleCnt="4"/>
      <dgm:spPr/>
    </dgm:pt>
    <dgm:pt modelId="{8A42C488-6D10-438E-B514-8B60F32B2B01}" type="pres">
      <dgm:prSet presAssocID="{73F668C6-22AF-41EB-8258-B844CA33AE05}" presName="tile2text" presStyleLbl="node1" presStyleIdx="1" presStyleCnt="4">
        <dgm:presLayoutVars>
          <dgm:chMax val="0"/>
          <dgm:chPref val="0"/>
          <dgm:bulletEnabled val="1"/>
        </dgm:presLayoutVars>
      </dgm:prSet>
      <dgm:spPr/>
    </dgm:pt>
    <dgm:pt modelId="{B5A6278C-4511-4D9B-B73E-226C1FEE68FA}" type="pres">
      <dgm:prSet presAssocID="{73F668C6-22AF-41EB-8258-B844CA33AE05}" presName="tile3" presStyleLbl="node1" presStyleIdx="2" presStyleCnt="4"/>
      <dgm:spPr/>
    </dgm:pt>
    <dgm:pt modelId="{4C9B25A1-0E71-409D-A323-1A08656439FE}" type="pres">
      <dgm:prSet presAssocID="{73F668C6-22AF-41EB-8258-B844CA33AE05}" presName="tile3text" presStyleLbl="node1" presStyleIdx="2" presStyleCnt="4">
        <dgm:presLayoutVars>
          <dgm:chMax val="0"/>
          <dgm:chPref val="0"/>
          <dgm:bulletEnabled val="1"/>
        </dgm:presLayoutVars>
      </dgm:prSet>
      <dgm:spPr/>
    </dgm:pt>
    <dgm:pt modelId="{C677D713-5CDB-4EE4-A763-3DF74FAC8E21}" type="pres">
      <dgm:prSet presAssocID="{73F668C6-22AF-41EB-8258-B844CA33AE05}" presName="tile4" presStyleLbl="node1" presStyleIdx="3" presStyleCnt="4"/>
      <dgm:spPr/>
    </dgm:pt>
    <dgm:pt modelId="{77808ECC-9130-416B-9C51-0CDC75BBA337}" type="pres">
      <dgm:prSet presAssocID="{73F668C6-22AF-41EB-8258-B844CA33AE05}" presName="tile4text" presStyleLbl="node1" presStyleIdx="3" presStyleCnt="4">
        <dgm:presLayoutVars>
          <dgm:chMax val="0"/>
          <dgm:chPref val="0"/>
          <dgm:bulletEnabled val="1"/>
        </dgm:presLayoutVars>
      </dgm:prSet>
      <dgm:spPr/>
    </dgm:pt>
    <dgm:pt modelId="{0B8E7C46-4ACE-4D20-B259-72F36D300507}" type="pres">
      <dgm:prSet presAssocID="{73F668C6-22AF-41EB-8258-B844CA33AE05}" presName="centerTile" presStyleLbl="fgShp" presStyleIdx="0" presStyleCnt="1" custScaleX="156436" custLinFactNeighborX="0" custLinFactNeighborY="-1207">
        <dgm:presLayoutVars>
          <dgm:chMax val="0"/>
          <dgm:chPref val="0"/>
        </dgm:presLayoutVars>
      </dgm:prSet>
      <dgm:spPr/>
    </dgm:pt>
  </dgm:ptLst>
  <dgm:cxnLst>
    <dgm:cxn modelId="{0DCAA909-00E8-4B39-B099-0D67506DF0FB}" type="presOf" srcId="{726D4B1C-4177-4A01-8CD1-CDBC5AE29E52}" destId="{8A42C488-6D10-438E-B514-8B60F32B2B01}" srcOrd="1" destOrd="0" presId="urn:microsoft.com/office/officeart/2005/8/layout/matrix1"/>
    <dgm:cxn modelId="{585CE121-B6E0-4E8E-9019-7CCF2C514FE8}" type="presOf" srcId="{73F668C6-22AF-41EB-8258-B844CA33AE05}" destId="{308816A7-ABF1-4867-A3D9-2752B33CC7E5}" srcOrd="0" destOrd="0" presId="urn:microsoft.com/office/officeart/2005/8/layout/matrix1"/>
    <dgm:cxn modelId="{72FDFA23-C677-49E9-B5E1-A6FF08F8FAC3}" srcId="{73F668C6-22AF-41EB-8258-B844CA33AE05}" destId="{C6F17BA4-0EA8-4F17-A5EF-E13D3E7B3B50}" srcOrd="0" destOrd="0" parTransId="{32451ECD-B67D-4AA1-91DE-AA19023C22A9}" sibTransId="{E6419CDB-8A0F-4CC4-80C9-6C5266763AB6}"/>
    <dgm:cxn modelId="{93CCE133-39AC-4D14-87EA-9B25258C570B}" type="presOf" srcId="{86EEBE9D-0270-49F9-87D5-ADC86C8C0A15}" destId="{CBA34CFE-047A-4DC0-9431-E3D2FA7B69FE}" srcOrd="1" destOrd="0" presId="urn:microsoft.com/office/officeart/2005/8/layout/matrix1"/>
    <dgm:cxn modelId="{02FA245C-7A09-469A-A303-5AA87EB9A35C}" type="presOf" srcId="{C6F17BA4-0EA8-4F17-A5EF-E13D3E7B3B50}" destId="{0B8E7C46-4ACE-4D20-B259-72F36D300507}" srcOrd="0" destOrd="0" presId="urn:microsoft.com/office/officeart/2005/8/layout/matrix1"/>
    <dgm:cxn modelId="{93D65C5E-D454-4584-838D-2D21CEC0085D}" type="presOf" srcId="{73DBDE57-ED91-4298-AB08-A603AAC82274}" destId="{77808ECC-9130-416B-9C51-0CDC75BBA337}" srcOrd="1" destOrd="0" presId="urn:microsoft.com/office/officeart/2005/8/layout/matrix1"/>
    <dgm:cxn modelId="{6C17DD5E-ADC6-4C87-8C18-E9906F68E234}" srcId="{C6F17BA4-0EA8-4F17-A5EF-E13D3E7B3B50}" destId="{726D4B1C-4177-4A01-8CD1-CDBC5AE29E52}" srcOrd="1" destOrd="0" parTransId="{7F5F4C8A-F687-44AB-96BF-89AE2F799D50}" sibTransId="{819CA9A1-B484-44E3-8A63-68B238966E96}"/>
    <dgm:cxn modelId="{5F50E16B-346D-446D-AACF-354637FC4EB6}" type="presOf" srcId="{73DBDE57-ED91-4298-AB08-A603AAC82274}" destId="{C677D713-5CDB-4EE4-A763-3DF74FAC8E21}" srcOrd="0" destOrd="0" presId="urn:microsoft.com/office/officeart/2005/8/layout/matrix1"/>
    <dgm:cxn modelId="{AB407155-F78B-4085-91A7-C3ACC317A820}" type="presOf" srcId="{810EA94F-F93F-4E0A-B61D-9CD70EF7F715}" destId="{4C9B25A1-0E71-409D-A323-1A08656439FE}" srcOrd="1" destOrd="0" presId="urn:microsoft.com/office/officeart/2005/8/layout/matrix1"/>
    <dgm:cxn modelId="{6CDD1979-A455-48F8-8C41-94C05F7C245E}" type="presOf" srcId="{86EEBE9D-0270-49F9-87D5-ADC86C8C0A15}" destId="{E608735B-AF87-4B2F-8C59-C574017D2BA4}" srcOrd="0" destOrd="0" presId="urn:microsoft.com/office/officeart/2005/8/layout/matrix1"/>
    <dgm:cxn modelId="{4864D17B-4FB2-4393-8506-8042FC1886CA}" srcId="{C6F17BA4-0EA8-4F17-A5EF-E13D3E7B3B50}" destId="{73DBDE57-ED91-4298-AB08-A603AAC82274}" srcOrd="3" destOrd="0" parTransId="{59BD3964-8D1E-4B6E-92D8-085ED682BFD9}" sibTransId="{CAC35A4E-2654-40E0-8A00-79C7A99B963B}"/>
    <dgm:cxn modelId="{685A027E-DC20-4202-ACDA-6AF16A083545}" srcId="{C6F17BA4-0EA8-4F17-A5EF-E13D3E7B3B50}" destId="{86EEBE9D-0270-49F9-87D5-ADC86C8C0A15}" srcOrd="0" destOrd="0" parTransId="{2097BAF7-686B-4740-A28D-9188B6DB9700}" sibTransId="{7FD3CB5B-03D9-4F2E-BE59-F22ED9A3DDD3}"/>
    <dgm:cxn modelId="{D203D5BA-92E4-4FB7-AE8F-58B9A42B4275}" srcId="{C6F17BA4-0EA8-4F17-A5EF-E13D3E7B3B50}" destId="{810EA94F-F93F-4E0A-B61D-9CD70EF7F715}" srcOrd="2" destOrd="0" parTransId="{D2AB13C9-9D27-487E-9387-98255631DB98}" sibTransId="{77D5540B-F829-4826-92BE-B2610E54698A}"/>
    <dgm:cxn modelId="{A231D8DE-171C-41C4-B782-49CE72063B71}" type="presOf" srcId="{726D4B1C-4177-4A01-8CD1-CDBC5AE29E52}" destId="{88B9A813-BA38-43D9-B93B-63EEDF6BBF91}" srcOrd="0" destOrd="0" presId="urn:microsoft.com/office/officeart/2005/8/layout/matrix1"/>
    <dgm:cxn modelId="{B9E59FF0-54D2-4604-A778-93C095E18D56}" type="presOf" srcId="{810EA94F-F93F-4E0A-B61D-9CD70EF7F715}" destId="{B5A6278C-4511-4D9B-B73E-226C1FEE68FA}" srcOrd="0" destOrd="0" presId="urn:microsoft.com/office/officeart/2005/8/layout/matrix1"/>
    <dgm:cxn modelId="{00CC2164-7787-47C3-9D37-8C62FDDEA040}" type="presParOf" srcId="{308816A7-ABF1-4867-A3D9-2752B33CC7E5}" destId="{C660CB96-683A-41B3-BB69-EFCE66653464}" srcOrd="0" destOrd="0" presId="urn:microsoft.com/office/officeart/2005/8/layout/matrix1"/>
    <dgm:cxn modelId="{54C993CA-C383-445F-A719-AE45121863CB}" type="presParOf" srcId="{C660CB96-683A-41B3-BB69-EFCE66653464}" destId="{E608735B-AF87-4B2F-8C59-C574017D2BA4}" srcOrd="0" destOrd="0" presId="urn:microsoft.com/office/officeart/2005/8/layout/matrix1"/>
    <dgm:cxn modelId="{1A2A90EE-5506-4ADB-93D9-66419493E7C2}" type="presParOf" srcId="{C660CB96-683A-41B3-BB69-EFCE66653464}" destId="{CBA34CFE-047A-4DC0-9431-E3D2FA7B69FE}" srcOrd="1" destOrd="0" presId="urn:microsoft.com/office/officeart/2005/8/layout/matrix1"/>
    <dgm:cxn modelId="{4C89ED14-5EF5-4F77-9425-EF00DC443CFF}" type="presParOf" srcId="{C660CB96-683A-41B3-BB69-EFCE66653464}" destId="{88B9A813-BA38-43D9-B93B-63EEDF6BBF91}" srcOrd="2" destOrd="0" presId="urn:microsoft.com/office/officeart/2005/8/layout/matrix1"/>
    <dgm:cxn modelId="{1D265736-F2A0-4B4E-BB62-A21D66D2C330}" type="presParOf" srcId="{C660CB96-683A-41B3-BB69-EFCE66653464}" destId="{8A42C488-6D10-438E-B514-8B60F32B2B01}" srcOrd="3" destOrd="0" presId="urn:microsoft.com/office/officeart/2005/8/layout/matrix1"/>
    <dgm:cxn modelId="{BBEDC421-1C0F-43F2-9AC0-90AE697F17A0}" type="presParOf" srcId="{C660CB96-683A-41B3-BB69-EFCE66653464}" destId="{B5A6278C-4511-4D9B-B73E-226C1FEE68FA}" srcOrd="4" destOrd="0" presId="urn:microsoft.com/office/officeart/2005/8/layout/matrix1"/>
    <dgm:cxn modelId="{6A5A81A4-9037-495C-BF87-A085418E99EE}" type="presParOf" srcId="{C660CB96-683A-41B3-BB69-EFCE66653464}" destId="{4C9B25A1-0E71-409D-A323-1A08656439FE}" srcOrd="5" destOrd="0" presId="urn:microsoft.com/office/officeart/2005/8/layout/matrix1"/>
    <dgm:cxn modelId="{D1EA9819-DC88-4BA8-92C6-3DA97D8F0E30}" type="presParOf" srcId="{C660CB96-683A-41B3-BB69-EFCE66653464}" destId="{C677D713-5CDB-4EE4-A763-3DF74FAC8E21}" srcOrd="6" destOrd="0" presId="urn:microsoft.com/office/officeart/2005/8/layout/matrix1"/>
    <dgm:cxn modelId="{E97CC065-6BAE-486D-9F33-2F166A76B143}" type="presParOf" srcId="{C660CB96-683A-41B3-BB69-EFCE66653464}" destId="{77808ECC-9130-416B-9C51-0CDC75BBA337}" srcOrd="7" destOrd="0" presId="urn:microsoft.com/office/officeart/2005/8/layout/matrix1"/>
    <dgm:cxn modelId="{B122F508-31D3-4223-B6D2-70890297DD66}" type="presParOf" srcId="{308816A7-ABF1-4867-A3D9-2752B33CC7E5}" destId="{0B8E7C46-4ACE-4D20-B259-72F36D300507}"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F668C6-22AF-41EB-8258-B844CA33AE05}"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pt-BR"/>
        </a:p>
      </dgm:t>
    </dgm:pt>
    <dgm:pt modelId="{C6F17BA4-0EA8-4F17-A5EF-E13D3E7B3B50}">
      <dgm:prSet phldrT="[Texto]" custT="1"/>
      <dgm:spPr/>
      <dgm:t>
        <a:bodyPr/>
        <a:lstStyle/>
        <a:p>
          <a:r>
            <a:rPr lang="pt-BR" sz="1000" dirty="0"/>
            <a:t>SISTEMAS</a:t>
          </a:r>
        </a:p>
      </dgm:t>
    </dgm:pt>
    <dgm:pt modelId="{32451ECD-B67D-4AA1-91DE-AA19023C22A9}" type="parTrans" cxnId="{72FDFA23-C677-49E9-B5E1-A6FF08F8FAC3}">
      <dgm:prSet/>
      <dgm:spPr/>
      <dgm:t>
        <a:bodyPr/>
        <a:lstStyle/>
        <a:p>
          <a:endParaRPr lang="pt-BR" sz="1000"/>
        </a:p>
      </dgm:t>
    </dgm:pt>
    <dgm:pt modelId="{E6419CDB-8A0F-4CC4-80C9-6C5266763AB6}" type="sibTrans" cxnId="{72FDFA23-C677-49E9-B5E1-A6FF08F8FAC3}">
      <dgm:prSet/>
      <dgm:spPr/>
      <dgm:t>
        <a:bodyPr/>
        <a:lstStyle/>
        <a:p>
          <a:endParaRPr lang="pt-BR" sz="1000"/>
        </a:p>
      </dgm:t>
    </dgm:pt>
    <dgm:pt modelId="{86EEBE9D-0270-49F9-87D5-ADC86C8C0A15}">
      <dgm:prSet phldrT="[Texto]" custT="1"/>
      <dgm:spPr>
        <a:solidFill>
          <a:schemeClr val="bg2">
            <a:lumMod val="90000"/>
          </a:schemeClr>
        </a:solidFill>
      </dgm:spPr>
      <dgm:t>
        <a:bodyPr/>
        <a:lstStyle/>
        <a:p>
          <a:r>
            <a:rPr lang="pt-BR" sz="1000" dirty="0"/>
            <a:t>Sistema de Bilhetagem Eletrônica - SBE</a:t>
          </a:r>
        </a:p>
      </dgm:t>
    </dgm:pt>
    <dgm:pt modelId="{2097BAF7-686B-4740-A28D-9188B6DB9700}" type="parTrans" cxnId="{685A027E-DC20-4202-ACDA-6AF16A083545}">
      <dgm:prSet/>
      <dgm:spPr/>
      <dgm:t>
        <a:bodyPr/>
        <a:lstStyle/>
        <a:p>
          <a:endParaRPr lang="pt-BR" sz="1000"/>
        </a:p>
      </dgm:t>
    </dgm:pt>
    <dgm:pt modelId="{7FD3CB5B-03D9-4F2E-BE59-F22ED9A3DDD3}" type="sibTrans" cxnId="{685A027E-DC20-4202-ACDA-6AF16A083545}">
      <dgm:prSet/>
      <dgm:spPr/>
      <dgm:t>
        <a:bodyPr/>
        <a:lstStyle/>
        <a:p>
          <a:endParaRPr lang="pt-BR" sz="1000"/>
        </a:p>
      </dgm:t>
    </dgm:pt>
    <dgm:pt modelId="{726D4B1C-4177-4A01-8CD1-CDBC5AE29E52}">
      <dgm:prSet phldrT="[Texto]" custT="1"/>
      <dgm:spPr>
        <a:solidFill>
          <a:schemeClr val="bg2">
            <a:lumMod val="90000"/>
          </a:schemeClr>
        </a:solidFill>
      </dgm:spPr>
      <dgm:t>
        <a:bodyPr/>
        <a:lstStyle/>
        <a:p>
          <a:r>
            <a:rPr lang="pt-BR" sz="1000" dirty="0"/>
            <a:t>Sistema de Monitoramento da Operação - SMO</a:t>
          </a:r>
        </a:p>
      </dgm:t>
    </dgm:pt>
    <dgm:pt modelId="{7F5F4C8A-F687-44AB-96BF-89AE2F799D50}" type="parTrans" cxnId="{6C17DD5E-ADC6-4C87-8C18-E9906F68E234}">
      <dgm:prSet/>
      <dgm:spPr/>
      <dgm:t>
        <a:bodyPr/>
        <a:lstStyle/>
        <a:p>
          <a:endParaRPr lang="pt-BR" sz="1000"/>
        </a:p>
      </dgm:t>
    </dgm:pt>
    <dgm:pt modelId="{819CA9A1-B484-44E3-8A63-68B238966E96}" type="sibTrans" cxnId="{6C17DD5E-ADC6-4C87-8C18-E9906F68E234}">
      <dgm:prSet/>
      <dgm:spPr/>
      <dgm:t>
        <a:bodyPr/>
        <a:lstStyle/>
        <a:p>
          <a:endParaRPr lang="pt-BR" sz="1000"/>
        </a:p>
      </dgm:t>
    </dgm:pt>
    <dgm:pt modelId="{810EA94F-F93F-4E0A-B61D-9CD70EF7F715}">
      <dgm:prSet phldrT="[Texto]" custT="1"/>
      <dgm:spPr>
        <a:solidFill>
          <a:schemeClr val="bg2">
            <a:lumMod val="90000"/>
          </a:schemeClr>
        </a:solidFill>
      </dgm:spPr>
      <dgm:t>
        <a:bodyPr/>
        <a:lstStyle/>
        <a:p>
          <a:r>
            <a:rPr lang="pt-BR" sz="1000" dirty="0"/>
            <a:t>Sistema de Segurança e Vigilância - SSV</a:t>
          </a:r>
        </a:p>
      </dgm:t>
    </dgm:pt>
    <dgm:pt modelId="{D2AB13C9-9D27-487E-9387-98255631DB98}" type="parTrans" cxnId="{D203D5BA-92E4-4FB7-AE8F-58B9A42B4275}">
      <dgm:prSet/>
      <dgm:spPr/>
      <dgm:t>
        <a:bodyPr/>
        <a:lstStyle/>
        <a:p>
          <a:endParaRPr lang="pt-BR" sz="1000"/>
        </a:p>
      </dgm:t>
    </dgm:pt>
    <dgm:pt modelId="{77D5540B-F829-4826-92BE-B2610E54698A}" type="sibTrans" cxnId="{D203D5BA-92E4-4FB7-AE8F-58B9A42B4275}">
      <dgm:prSet/>
      <dgm:spPr/>
      <dgm:t>
        <a:bodyPr/>
        <a:lstStyle/>
        <a:p>
          <a:endParaRPr lang="pt-BR" sz="1000"/>
        </a:p>
      </dgm:t>
    </dgm:pt>
    <dgm:pt modelId="{73DBDE57-ED91-4298-AB08-A603AAC82274}">
      <dgm:prSet phldrT="[Texto]" custT="1"/>
      <dgm:spPr>
        <a:solidFill>
          <a:srgbClr val="4472C4"/>
        </a:solidFill>
      </dgm:spPr>
      <dgm:t>
        <a:bodyPr/>
        <a:lstStyle/>
        <a:p>
          <a:r>
            <a:rPr lang="pt-BR" sz="1000" dirty="0"/>
            <a:t>Sistema de Informação ao Usuário - SIU</a:t>
          </a:r>
        </a:p>
      </dgm:t>
    </dgm:pt>
    <dgm:pt modelId="{59BD3964-8D1E-4B6E-92D8-085ED682BFD9}" type="parTrans" cxnId="{4864D17B-4FB2-4393-8506-8042FC1886CA}">
      <dgm:prSet/>
      <dgm:spPr/>
      <dgm:t>
        <a:bodyPr/>
        <a:lstStyle/>
        <a:p>
          <a:endParaRPr lang="pt-BR" sz="1000"/>
        </a:p>
      </dgm:t>
    </dgm:pt>
    <dgm:pt modelId="{CAC35A4E-2654-40E0-8A00-79C7A99B963B}" type="sibTrans" cxnId="{4864D17B-4FB2-4393-8506-8042FC1886CA}">
      <dgm:prSet/>
      <dgm:spPr/>
      <dgm:t>
        <a:bodyPr/>
        <a:lstStyle/>
        <a:p>
          <a:endParaRPr lang="pt-BR" sz="1000"/>
        </a:p>
      </dgm:t>
    </dgm:pt>
    <dgm:pt modelId="{308816A7-ABF1-4867-A3D9-2752B33CC7E5}" type="pres">
      <dgm:prSet presAssocID="{73F668C6-22AF-41EB-8258-B844CA33AE05}" presName="diagram" presStyleCnt="0">
        <dgm:presLayoutVars>
          <dgm:chMax val="1"/>
          <dgm:dir/>
          <dgm:animLvl val="ctr"/>
          <dgm:resizeHandles val="exact"/>
        </dgm:presLayoutVars>
      </dgm:prSet>
      <dgm:spPr/>
    </dgm:pt>
    <dgm:pt modelId="{C660CB96-683A-41B3-BB69-EFCE66653464}" type="pres">
      <dgm:prSet presAssocID="{73F668C6-22AF-41EB-8258-B844CA33AE05}" presName="matrix" presStyleCnt="0"/>
      <dgm:spPr/>
    </dgm:pt>
    <dgm:pt modelId="{E608735B-AF87-4B2F-8C59-C574017D2BA4}" type="pres">
      <dgm:prSet presAssocID="{73F668C6-22AF-41EB-8258-B844CA33AE05}" presName="tile1" presStyleLbl="node1" presStyleIdx="0" presStyleCnt="4"/>
      <dgm:spPr/>
    </dgm:pt>
    <dgm:pt modelId="{CBA34CFE-047A-4DC0-9431-E3D2FA7B69FE}" type="pres">
      <dgm:prSet presAssocID="{73F668C6-22AF-41EB-8258-B844CA33AE05}" presName="tile1text" presStyleLbl="node1" presStyleIdx="0" presStyleCnt="4">
        <dgm:presLayoutVars>
          <dgm:chMax val="0"/>
          <dgm:chPref val="0"/>
          <dgm:bulletEnabled val="1"/>
        </dgm:presLayoutVars>
      </dgm:prSet>
      <dgm:spPr/>
    </dgm:pt>
    <dgm:pt modelId="{88B9A813-BA38-43D9-B93B-63EEDF6BBF91}" type="pres">
      <dgm:prSet presAssocID="{73F668C6-22AF-41EB-8258-B844CA33AE05}" presName="tile2" presStyleLbl="node1" presStyleIdx="1" presStyleCnt="4"/>
      <dgm:spPr/>
    </dgm:pt>
    <dgm:pt modelId="{8A42C488-6D10-438E-B514-8B60F32B2B01}" type="pres">
      <dgm:prSet presAssocID="{73F668C6-22AF-41EB-8258-B844CA33AE05}" presName="tile2text" presStyleLbl="node1" presStyleIdx="1" presStyleCnt="4">
        <dgm:presLayoutVars>
          <dgm:chMax val="0"/>
          <dgm:chPref val="0"/>
          <dgm:bulletEnabled val="1"/>
        </dgm:presLayoutVars>
      </dgm:prSet>
      <dgm:spPr/>
    </dgm:pt>
    <dgm:pt modelId="{B5A6278C-4511-4D9B-B73E-226C1FEE68FA}" type="pres">
      <dgm:prSet presAssocID="{73F668C6-22AF-41EB-8258-B844CA33AE05}" presName="tile3" presStyleLbl="node1" presStyleIdx="2" presStyleCnt="4"/>
      <dgm:spPr/>
    </dgm:pt>
    <dgm:pt modelId="{4C9B25A1-0E71-409D-A323-1A08656439FE}" type="pres">
      <dgm:prSet presAssocID="{73F668C6-22AF-41EB-8258-B844CA33AE05}" presName="tile3text" presStyleLbl="node1" presStyleIdx="2" presStyleCnt="4">
        <dgm:presLayoutVars>
          <dgm:chMax val="0"/>
          <dgm:chPref val="0"/>
          <dgm:bulletEnabled val="1"/>
        </dgm:presLayoutVars>
      </dgm:prSet>
      <dgm:spPr/>
    </dgm:pt>
    <dgm:pt modelId="{C677D713-5CDB-4EE4-A763-3DF74FAC8E21}" type="pres">
      <dgm:prSet presAssocID="{73F668C6-22AF-41EB-8258-B844CA33AE05}" presName="tile4" presStyleLbl="node1" presStyleIdx="3" presStyleCnt="4"/>
      <dgm:spPr/>
    </dgm:pt>
    <dgm:pt modelId="{77808ECC-9130-416B-9C51-0CDC75BBA337}" type="pres">
      <dgm:prSet presAssocID="{73F668C6-22AF-41EB-8258-B844CA33AE05}" presName="tile4text" presStyleLbl="node1" presStyleIdx="3" presStyleCnt="4">
        <dgm:presLayoutVars>
          <dgm:chMax val="0"/>
          <dgm:chPref val="0"/>
          <dgm:bulletEnabled val="1"/>
        </dgm:presLayoutVars>
      </dgm:prSet>
      <dgm:spPr/>
    </dgm:pt>
    <dgm:pt modelId="{0B8E7C46-4ACE-4D20-B259-72F36D300507}" type="pres">
      <dgm:prSet presAssocID="{73F668C6-22AF-41EB-8258-B844CA33AE05}" presName="centerTile" presStyleLbl="fgShp" presStyleIdx="0" presStyleCnt="1" custScaleX="156436" custLinFactNeighborX="0" custLinFactNeighborY="-1207">
        <dgm:presLayoutVars>
          <dgm:chMax val="0"/>
          <dgm:chPref val="0"/>
        </dgm:presLayoutVars>
      </dgm:prSet>
      <dgm:spPr/>
    </dgm:pt>
  </dgm:ptLst>
  <dgm:cxnLst>
    <dgm:cxn modelId="{12FBB608-F2E5-4CBB-93FF-ABD2E38A771B}" type="presOf" srcId="{C6F17BA4-0EA8-4F17-A5EF-E13D3E7B3B50}" destId="{0B8E7C46-4ACE-4D20-B259-72F36D300507}" srcOrd="0" destOrd="0" presId="urn:microsoft.com/office/officeart/2005/8/layout/matrix1"/>
    <dgm:cxn modelId="{A5A3950B-09D7-487B-9A7C-C5A239A705E8}" type="presOf" srcId="{86EEBE9D-0270-49F9-87D5-ADC86C8C0A15}" destId="{CBA34CFE-047A-4DC0-9431-E3D2FA7B69FE}" srcOrd="1" destOrd="0" presId="urn:microsoft.com/office/officeart/2005/8/layout/matrix1"/>
    <dgm:cxn modelId="{77BBFD1B-10B0-4062-902F-5DCB12DB64EC}" type="presOf" srcId="{726D4B1C-4177-4A01-8CD1-CDBC5AE29E52}" destId="{88B9A813-BA38-43D9-B93B-63EEDF6BBF91}" srcOrd="0" destOrd="0" presId="urn:microsoft.com/office/officeart/2005/8/layout/matrix1"/>
    <dgm:cxn modelId="{3B7B111F-094D-428B-8769-7D7C18AC798D}" type="presOf" srcId="{73F668C6-22AF-41EB-8258-B844CA33AE05}" destId="{308816A7-ABF1-4867-A3D9-2752B33CC7E5}" srcOrd="0" destOrd="0" presId="urn:microsoft.com/office/officeart/2005/8/layout/matrix1"/>
    <dgm:cxn modelId="{72FDFA23-C677-49E9-B5E1-A6FF08F8FAC3}" srcId="{73F668C6-22AF-41EB-8258-B844CA33AE05}" destId="{C6F17BA4-0EA8-4F17-A5EF-E13D3E7B3B50}" srcOrd="0" destOrd="0" parTransId="{32451ECD-B67D-4AA1-91DE-AA19023C22A9}" sibTransId="{E6419CDB-8A0F-4CC4-80C9-6C5266763AB6}"/>
    <dgm:cxn modelId="{6C17DD5E-ADC6-4C87-8C18-E9906F68E234}" srcId="{C6F17BA4-0EA8-4F17-A5EF-E13D3E7B3B50}" destId="{726D4B1C-4177-4A01-8CD1-CDBC5AE29E52}" srcOrd="1" destOrd="0" parTransId="{7F5F4C8A-F687-44AB-96BF-89AE2F799D50}" sibTransId="{819CA9A1-B484-44E3-8A63-68B238966E96}"/>
    <dgm:cxn modelId="{4864D17B-4FB2-4393-8506-8042FC1886CA}" srcId="{C6F17BA4-0EA8-4F17-A5EF-E13D3E7B3B50}" destId="{73DBDE57-ED91-4298-AB08-A603AAC82274}" srcOrd="3" destOrd="0" parTransId="{59BD3964-8D1E-4B6E-92D8-085ED682BFD9}" sibTransId="{CAC35A4E-2654-40E0-8A00-79C7A99B963B}"/>
    <dgm:cxn modelId="{685A027E-DC20-4202-ACDA-6AF16A083545}" srcId="{C6F17BA4-0EA8-4F17-A5EF-E13D3E7B3B50}" destId="{86EEBE9D-0270-49F9-87D5-ADC86C8C0A15}" srcOrd="0" destOrd="0" parTransId="{2097BAF7-686B-4740-A28D-9188B6DB9700}" sibTransId="{7FD3CB5B-03D9-4F2E-BE59-F22ED9A3DDD3}"/>
    <dgm:cxn modelId="{7AE0CE95-474D-48FF-A406-CBD9B9B1BA53}" type="presOf" srcId="{810EA94F-F93F-4E0A-B61D-9CD70EF7F715}" destId="{B5A6278C-4511-4D9B-B73E-226C1FEE68FA}" srcOrd="0" destOrd="0" presId="urn:microsoft.com/office/officeart/2005/8/layout/matrix1"/>
    <dgm:cxn modelId="{591236B2-8062-4CB5-B6D0-361B97A09426}" type="presOf" srcId="{726D4B1C-4177-4A01-8CD1-CDBC5AE29E52}" destId="{8A42C488-6D10-438E-B514-8B60F32B2B01}" srcOrd="1" destOrd="0" presId="urn:microsoft.com/office/officeart/2005/8/layout/matrix1"/>
    <dgm:cxn modelId="{D203D5BA-92E4-4FB7-AE8F-58B9A42B4275}" srcId="{C6F17BA4-0EA8-4F17-A5EF-E13D3E7B3B50}" destId="{810EA94F-F93F-4E0A-B61D-9CD70EF7F715}" srcOrd="2" destOrd="0" parTransId="{D2AB13C9-9D27-487E-9387-98255631DB98}" sibTransId="{77D5540B-F829-4826-92BE-B2610E54698A}"/>
    <dgm:cxn modelId="{27310EBC-18C5-4996-9EDE-263F9A487406}" type="presOf" srcId="{86EEBE9D-0270-49F9-87D5-ADC86C8C0A15}" destId="{E608735B-AF87-4B2F-8C59-C574017D2BA4}" srcOrd="0" destOrd="0" presId="urn:microsoft.com/office/officeart/2005/8/layout/matrix1"/>
    <dgm:cxn modelId="{576761CC-0072-4BA6-B870-AAE56E636D8F}" type="presOf" srcId="{810EA94F-F93F-4E0A-B61D-9CD70EF7F715}" destId="{4C9B25A1-0E71-409D-A323-1A08656439FE}" srcOrd="1" destOrd="0" presId="urn:microsoft.com/office/officeart/2005/8/layout/matrix1"/>
    <dgm:cxn modelId="{20869AF2-ADFE-465B-BBCC-B81BCED51045}" type="presOf" srcId="{73DBDE57-ED91-4298-AB08-A603AAC82274}" destId="{C677D713-5CDB-4EE4-A763-3DF74FAC8E21}" srcOrd="0" destOrd="0" presId="urn:microsoft.com/office/officeart/2005/8/layout/matrix1"/>
    <dgm:cxn modelId="{FCFCA7F6-FDCF-4BFB-96FE-DA913530CBA8}" type="presOf" srcId="{73DBDE57-ED91-4298-AB08-A603AAC82274}" destId="{77808ECC-9130-416B-9C51-0CDC75BBA337}" srcOrd="1" destOrd="0" presId="urn:microsoft.com/office/officeart/2005/8/layout/matrix1"/>
    <dgm:cxn modelId="{61B9F27A-4E03-49A4-95D2-1E860FFFF373}" type="presParOf" srcId="{308816A7-ABF1-4867-A3D9-2752B33CC7E5}" destId="{C660CB96-683A-41B3-BB69-EFCE66653464}" srcOrd="0" destOrd="0" presId="urn:microsoft.com/office/officeart/2005/8/layout/matrix1"/>
    <dgm:cxn modelId="{D0415777-23C3-4308-A223-5C4A2198F0AC}" type="presParOf" srcId="{C660CB96-683A-41B3-BB69-EFCE66653464}" destId="{E608735B-AF87-4B2F-8C59-C574017D2BA4}" srcOrd="0" destOrd="0" presId="urn:microsoft.com/office/officeart/2005/8/layout/matrix1"/>
    <dgm:cxn modelId="{6DB1AC3B-0415-4C0B-BE34-24DD1CEAF5AB}" type="presParOf" srcId="{C660CB96-683A-41B3-BB69-EFCE66653464}" destId="{CBA34CFE-047A-4DC0-9431-E3D2FA7B69FE}" srcOrd="1" destOrd="0" presId="urn:microsoft.com/office/officeart/2005/8/layout/matrix1"/>
    <dgm:cxn modelId="{7B204743-6CA5-471B-887E-FF3709436A7D}" type="presParOf" srcId="{C660CB96-683A-41B3-BB69-EFCE66653464}" destId="{88B9A813-BA38-43D9-B93B-63EEDF6BBF91}" srcOrd="2" destOrd="0" presId="urn:microsoft.com/office/officeart/2005/8/layout/matrix1"/>
    <dgm:cxn modelId="{1DDE2CAB-04E0-42F8-8BF8-9FB7AE0547DA}" type="presParOf" srcId="{C660CB96-683A-41B3-BB69-EFCE66653464}" destId="{8A42C488-6D10-438E-B514-8B60F32B2B01}" srcOrd="3" destOrd="0" presId="urn:microsoft.com/office/officeart/2005/8/layout/matrix1"/>
    <dgm:cxn modelId="{60BEFF4F-6000-4150-BA86-9233B4F4BB3D}" type="presParOf" srcId="{C660CB96-683A-41B3-BB69-EFCE66653464}" destId="{B5A6278C-4511-4D9B-B73E-226C1FEE68FA}" srcOrd="4" destOrd="0" presId="urn:microsoft.com/office/officeart/2005/8/layout/matrix1"/>
    <dgm:cxn modelId="{7DB0DC0C-AEBE-4600-867B-AA7168DF5067}" type="presParOf" srcId="{C660CB96-683A-41B3-BB69-EFCE66653464}" destId="{4C9B25A1-0E71-409D-A323-1A08656439FE}" srcOrd="5" destOrd="0" presId="urn:microsoft.com/office/officeart/2005/8/layout/matrix1"/>
    <dgm:cxn modelId="{C0ABCEBC-2056-46BA-8F88-78111CBB2510}" type="presParOf" srcId="{C660CB96-683A-41B3-BB69-EFCE66653464}" destId="{C677D713-5CDB-4EE4-A763-3DF74FAC8E21}" srcOrd="6" destOrd="0" presId="urn:microsoft.com/office/officeart/2005/8/layout/matrix1"/>
    <dgm:cxn modelId="{850862B5-1E9A-44C3-BEB4-8C425025BCB2}" type="presParOf" srcId="{C660CB96-683A-41B3-BB69-EFCE66653464}" destId="{77808ECC-9130-416B-9C51-0CDC75BBA337}" srcOrd="7" destOrd="0" presId="urn:microsoft.com/office/officeart/2005/8/layout/matrix1"/>
    <dgm:cxn modelId="{D9100C55-AB2C-4C0C-9787-6739E802913C}" type="presParOf" srcId="{308816A7-ABF1-4867-A3D9-2752B33CC7E5}" destId="{0B8E7C46-4ACE-4D20-B259-72F36D300507}"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5CDF42-DBBB-4562-A68E-520AA0EE17CE}" type="doc">
      <dgm:prSet loTypeId="urn:microsoft.com/office/officeart/2005/8/layout/process1" loCatId="process" qsTypeId="urn:microsoft.com/office/officeart/2005/8/quickstyle/simple1" qsCatId="simple" csTypeId="urn:microsoft.com/office/officeart/2005/8/colors/colorful1" csCatId="colorful" phldr="1"/>
      <dgm:spPr/>
    </dgm:pt>
    <dgm:pt modelId="{497D597F-A30C-4932-9585-9099CBD99F03}">
      <dgm:prSet phldrT="[Texto]" custT="1"/>
      <dgm:spPr/>
      <dgm:t>
        <a:bodyPr/>
        <a:lstStyle/>
        <a:p>
          <a:r>
            <a:rPr lang="pt-BR" sz="1400" dirty="0">
              <a:latin typeface="+mj-lt"/>
              <a:cs typeface="Arial" panose="020B0604020202020204" pitchFamily="34" charset="0"/>
            </a:rPr>
            <a:t>Dados da Operação</a:t>
          </a:r>
        </a:p>
      </dgm:t>
    </dgm:pt>
    <dgm:pt modelId="{78168CA3-186E-4EDF-BB9C-EF862AC51D25}" type="parTrans" cxnId="{E6382895-C790-41D6-94D0-7296A33A6C77}">
      <dgm:prSet/>
      <dgm:spPr/>
      <dgm:t>
        <a:bodyPr/>
        <a:lstStyle/>
        <a:p>
          <a:endParaRPr lang="pt-BR" sz="1400">
            <a:latin typeface="+mj-lt"/>
            <a:cs typeface="Arial" panose="020B0604020202020204" pitchFamily="34" charset="0"/>
          </a:endParaRPr>
        </a:p>
      </dgm:t>
    </dgm:pt>
    <dgm:pt modelId="{6CA6CFF0-1568-445B-B583-16E8797E66A0}" type="sibTrans" cxnId="{E6382895-C790-41D6-94D0-7296A33A6C77}">
      <dgm:prSet custT="1"/>
      <dgm:spPr/>
      <dgm:t>
        <a:bodyPr/>
        <a:lstStyle/>
        <a:p>
          <a:endParaRPr lang="pt-BR" sz="1400">
            <a:latin typeface="+mj-lt"/>
            <a:cs typeface="Arial" panose="020B0604020202020204" pitchFamily="34" charset="0"/>
          </a:endParaRPr>
        </a:p>
      </dgm:t>
    </dgm:pt>
    <dgm:pt modelId="{12BFECB1-BFFF-41ED-94C8-1C41DB36CEE3}">
      <dgm:prSet phldrT="[Texto]" custT="1"/>
      <dgm:spPr/>
      <dgm:t>
        <a:bodyPr/>
        <a:lstStyle/>
        <a:p>
          <a:r>
            <a:rPr lang="pt-BR" sz="1400" dirty="0">
              <a:latin typeface="+mj-lt"/>
              <a:cs typeface="Arial" panose="020B0604020202020204" pitchFamily="34" charset="0"/>
            </a:rPr>
            <a:t>Cálculo de indicadores</a:t>
          </a:r>
        </a:p>
      </dgm:t>
    </dgm:pt>
    <dgm:pt modelId="{2E5D77D8-8D61-4D0A-92E1-4DDAB22FA60E}" type="parTrans" cxnId="{27F9F124-93B8-4549-9DE1-1B900CD9B092}">
      <dgm:prSet/>
      <dgm:spPr/>
      <dgm:t>
        <a:bodyPr/>
        <a:lstStyle/>
        <a:p>
          <a:endParaRPr lang="pt-BR" sz="1400">
            <a:latin typeface="+mj-lt"/>
            <a:cs typeface="Arial" panose="020B0604020202020204" pitchFamily="34" charset="0"/>
          </a:endParaRPr>
        </a:p>
      </dgm:t>
    </dgm:pt>
    <dgm:pt modelId="{3846770B-C9CE-4E0E-9CA4-B1FD164855BF}" type="sibTrans" cxnId="{27F9F124-93B8-4549-9DE1-1B900CD9B092}">
      <dgm:prSet custT="1"/>
      <dgm:spPr/>
      <dgm:t>
        <a:bodyPr/>
        <a:lstStyle/>
        <a:p>
          <a:endParaRPr lang="pt-BR" sz="1400">
            <a:latin typeface="+mj-lt"/>
            <a:cs typeface="Arial" panose="020B0604020202020204" pitchFamily="34" charset="0"/>
          </a:endParaRPr>
        </a:p>
      </dgm:t>
    </dgm:pt>
    <dgm:pt modelId="{7DAF494A-E2DC-499C-85DC-7B4FE3D423BD}">
      <dgm:prSet phldrT="[Texto]" custT="1"/>
      <dgm:spPr/>
      <dgm:t>
        <a:bodyPr/>
        <a:lstStyle/>
        <a:p>
          <a:r>
            <a:rPr lang="pt-BR" sz="1400" dirty="0">
              <a:latin typeface="+mj-lt"/>
              <a:cs typeface="Arial" panose="020B0604020202020204" pitchFamily="34" charset="0"/>
            </a:rPr>
            <a:t>Comparação com padrões</a:t>
          </a:r>
        </a:p>
      </dgm:t>
    </dgm:pt>
    <dgm:pt modelId="{C2CEB4B6-0C7B-4A49-A0FE-FDEA9AEDCA47}" type="parTrans" cxnId="{E6235184-5FB1-43A1-80D6-0DA854D410C0}">
      <dgm:prSet/>
      <dgm:spPr/>
      <dgm:t>
        <a:bodyPr/>
        <a:lstStyle/>
        <a:p>
          <a:endParaRPr lang="pt-BR" sz="1400">
            <a:latin typeface="+mj-lt"/>
            <a:cs typeface="Arial" panose="020B0604020202020204" pitchFamily="34" charset="0"/>
          </a:endParaRPr>
        </a:p>
      </dgm:t>
    </dgm:pt>
    <dgm:pt modelId="{1BA93B16-46BF-4D34-86BD-377D431DBF2C}" type="sibTrans" cxnId="{E6235184-5FB1-43A1-80D6-0DA854D410C0}">
      <dgm:prSet custT="1"/>
      <dgm:spPr/>
      <dgm:t>
        <a:bodyPr/>
        <a:lstStyle/>
        <a:p>
          <a:endParaRPr lang="pt-BR" sz="1400">
            <a:latin typeface="+mj-lt"/>
            <a:cs typeface="Arial" panose="020B0604020202020204" pitchFamily="34" charset="0"/>
          </a:endParaRPr>
        </a:p>
      </dgm:t>
    </dgm:pt>
    <dgm:pt modelId="{079BD05F-FE33-492A-B894-921DCD7C29F6}">
      <dgm:prSet phldrT="[Texto]" custT="1"/>
      <dgm:spPr/>
      <dgm:t>
        <a:bodyPr/>
        <a:lstStyle/>
        <a:p>
          <a:r>
            <a:rPr lang="pt-BR" sz="1400" dirty="0">
              <a:latin typeface="+mj-lt"/>
              <a:cs typeface="Arial" panose="020B0604020202020204" pitchFamily="34" charset="0"/>
            </a:rPr>
            <a:t>Nota da Operação</a:t>
          </a:r>
        </a:p>
      </dgm:t>
    </dgm:pt>
    <dgm:pt modelId="{A2D3B8C0-E896-4A3F-BE88-2B10B2CAA35B}" type="parTrans" cxnId="{C68E729E-6E00-4EA2-856A-2174B7B66FB0}">
      <dgm:prSet/>
      <dgm:spPr/>
      <dgm:t>
        <a:bodyPr/>
        <a:lstStyle/>
        <a:p>
          <a:endParaRPr lang="pt-BR" sz="1400">
            <a:latin typeface="+mj-lt"/>
            <a:cs typeface="Arial" panose="020B0604020202020204" pitchFamily="34" charset="0"/>
          </a:endParaRPr>
        </a:p>
      </dgm:t>
    </dgm:pt>
    <dgm:pt modelId="{3E13BFF9-6FED-4D32-88A2-4FFD8436089B}" type="sibTrans" cxnId="{C68E729E-6E00-4EA2-856A-2174B7B66FB0}">
      <dgm:prSet custT="1"/>
      <dgm:spPr/>
      <dgm:t>
        <a:bodyPr/>
        <a:lstStyle/>
        <a:p>
          <a:endParaRPr lang="pt-BR" sz="1400">
            <a:latin typeface="+mj-lt"/>
            <a:cs typeface="Arial" panose="020B0604020202020204" pitchFamily="34" charset="0"/>
          </a:endParaRPr>
        </a:p>
      </dgm:t>
    </dgm:pt>
    <dgm:pt modelId="{2EBDAE35-980C-4AAF-BD64-BA69DA87DE1A}">
      <dgm:prSet phldrT="[Texto]" custT="1"/>
      <dgm:spPr/>
      <dgm:t>
        <a:bodyPr/>
        <a:lstStyle/>
        <a:p>
          <a:r>
            <a:rPr lang="pt-BR" sz="1400" dirty="0">
              <a:latin typeface="+mj-lt"/>
              <a:cs typeface="Arial" panose="020B0604020202020204" pitchFamily="34" charset="0"/>
            </a:rPr>
            <a:t>Plano de Consequências</a:t>
          </a:r>
        </a:p>
      </dgm:t>
    </dgm:pt>
    <dgm:pt modelId="{24CBEBAF-2159-4943-9FC6-E31E391520F6}" type="parTrans" cxnId="{588DD517-E4FD-423B-9E7D-89024EEDAF9F}">
      <dgm:prSet/>
      <dgm:spPr/>
      <dgm:t>
        <a:bodyPr/>
        <a:lstStyle/>
        <a:p>
          <a:endParaRPr lang="pt-BR" sz="1400">
            <a:latin typeface="+mj-lt"/>
            <a:cs typeface="Arial" panose="020B0604020202020204" pitchFamily="34" charset="0"/>
          </a:endParaRPr>
        </a:p>
      </dgm:t>
    </dgm:pt>
    <dgm:pt modelId="{AC06C738-0595-4E3E-8FCE-94A3E08DEAE0}" type="sibTrans" cxnId="{588DD517-E4FD-423B-9E7D-89024EEDAF9F}">
      <dgm:prSet/>
      <dgm:spPr/>
      <dgm:t>
        <a:bodyPr/>
        <a:lstStyle/>
        <a:p>
          <a:endParaRPr lang="pt-BR" sz="1400">
            <a:latin typeface="+mj-lt"/>
            <a:cs typeface="Arial" panose="020B0604020202020204" pitchFamily="34" charset="0"/>
          </a:endParaRPr>
        </a:p>
      </dgm:t>
    </dgm:pt>
    <dgm:pt modelId="{41701924-4ADD-4BA7-B607-70188B2171A5}" type="pres">
      <dgm:prSet presAssocID="{7A5CDF42-DBBB-4562-A68E-520AA0EE17CE}" presName="Name0" presStyleCnt="0">
        <dgm:presLayoutVars>
          <dgm:dir/>
          <dgm:resizeHandles val="exact"/>
        </dgm:presLayoutVars>
      </dgm:prSet>
      <dgm:spPr/>
    </dgm:pt>
    <dgm:pt modelId="{861F2D85-1B9B-4373-8F78-2174254E2251}" type="pres">
      <dgm:prSet presAssocID="{497D597F-A30C-4932-9585-9099CBD99F03}" presName="node" presStyleLbl="node1" presStyleIdx="0" presStyleCnt="5">
        <dgm:presLayoutVars>
          <dgm:bulletEnabled val="1"/>
        </dgm:presLayoutVars>
      </dgm:prSet>
      <dgm:spPr/>
    </dgm:pt>
    <dgm:pt modelId="{8B76C267-1791-46EC-B126-E5466215A35F}" type="pres">
      <dgm:prSet presAssocID="{6CA6CFF0-1568-445B-B583-16E8797E66A0}" presName="sibTrans" presStyleLbl="sibTrans2D1" presStyleIdx="0" presStyleCnt="4"/>
      <dgm:spPr/>
    </dgm:pt>
    <dgm:pt modelId="{C2074400-2106-4931-8225-37CB888D5EC2}" type="pres">
      <dgm:prSet presAssocID="{6CA6CFF0-1568-445B-B583-16E8797E66A0}" presName="connectorText" presStyleLbl="sibTrans2D1" presStyleIdx="0" presStyleCnt="4"/>
      <dgm:spPr/>
    </dgm:pt>
    <dgm:pt modelId="{EE359269-9399-4FCD-9BD3-176ED31BEFA8}" type="pres">
      <dgm:prSet presAssocID="{12BFECB1-BFFF-41ED-94C8-1C41DB36CEE3}" presName="node" presStyleLbl="node1" presStyleIdx="1" presStyleCnt="5">
        <dgm:presLayoutVars>
          <dgm:bulletEnabled val="1"/>
        </dgm:presLayoutVars>
      </dgm:prSet>
      <dgm:spPr/>
    </dgm:pt>
    <dgm:pt modelId="{B58495C5-9D09-4B8C-8C81-DB7CE91DDBC1}" type="pres">
      <dgm:prSet presAssocID="{3846770B-C9CE-4E0E-9CA4-B1FD164855BF}" presName="sibTrans" presStyleLbl="sibTrans2D1" presStyleIdx="1" presStyleCnt="4"/>
      <dgm:spPr/>
    </dgm:pt>
    <dgm:pt modelId="{72CBCAA7-4349-4840-8A47-9C86064E93AB}" type="pres">
      <dgm:prSet presAssocID="{3846770B-C9CE-4E0E-9CA4-B1FD164855BF}" presName="connectorText" presStyleLbl="sibTrans2D1" presStyleIdx="1" presStyleCnt="4"/>
      <dgm:spPr/>
    </dgm:pt>
    <dgm:pt modelId="{7DCAC599-9588-43D1-AADF-C093DA921CBB}" type="pres">
      <dgm:prSet presAssocID="{7DAF494A-E2DC-499C-85DC-7B4FE3D423BD}" presName="node" presStyleLbl="node1" presStyleIdx="2" presStyleCnt="5" custScaleX="113076" custLinFactNeighborY="-4902">
        <dgm:presLayoutVars>
          <dgm:bulletEnabled val="1"/>
        </dgm:presLayoutVars>
      </dgm:prSet>
      <dgm:spPr/>
    </dgm:pt>
    <dgm:pt modelId="{300AF95D-5A48-4F0D-AE2B-8C7015A5259F}" type="pres">
      <dgm:prSet presAssocID="{1BA93B16-46BF-4D34-86BD-377D431DBF2C}" presName="sibTrans" presStyleLbl="sibTrans2D1" presStyleIdx="2" presStyleCnt="4"/>
      <dgm:spPr/>
    </dgm:pt>
    <dgm:pt modelId="{A4D9FCFE-31F5-4DDF-AB89-A95F3FBF7C7F}" type="pres">
      <dgm:prSet presAssocID="{1BA93B16-46BF-4D34-86BD-377D431DBF2C}" presName="connectorText" presStyleLbl="sibTrans2D1" presStyleIdx="2" presStyleCnt="4"/>
      <dgm:spPr/>
    </dgm:pt>
    <dgm:pt modelId="{BC9FF778-94A0-4B74-A048-0BDD3654D97B}" type="pres">
      <dgm:prSet presAssocID="{079BD05F-FE33-492A-B894-921DCD7C29F6}" presName="node" presStyleLbl="node1" presStyleIdx="3" presStyleCnt="5">
        <dgm:presLayoutVars>
          <dgm:bulletEnabled val="1"/>
        </dgm:presLayoutVars>
      </dgm:prSet>
      <dgm:spPr/>
    </dgm:pt>
    <dgm:pt modelId="{EF97EB04-F1B8-43ED-9640-02A528DA4FBD}" type="pres">
      <dgm:prSet presAssocID="{3E13BFF9-6FED-4D32-88A2-4FFD8436089B}" presName="sibTrans" presStyleLbl="sibTrans2D1" presStyleIdx="3" presStyleCnt="4"/>
      <dgm:spPr/>
    </dgm:pt>
    <dgm:pt modelId="{B8C3491F-04A7-4AB7-97D2-A2AF3F8A662D}" type="pres">
      <dgm:prSet presAssocID="{3E13BFF9-6FED-4D32-88A2-4FFD8436089B}" presName="connectorText" presStyleLbl="sibTrans2D1" presStyleIdx="3" presStyleCnt="4"/>
      <dgm:spPr/>
    </dgm:pt>
    <dgm:pt modelId="{45377BF2-C510-49B9-9F82-EAEA1461B657}" type="pres">
      <dgm:prSet presAssocID="{2EBDAE35-980C-4AAF-BD64-BA69DA87DE1A}" presName="node" presStyleLbl="node1" presStyleIdx="4" presStyleCnt="5">
        <dgm:presLayoutVars>
          <dgm:bulletEnabled val="1"/>
        </dgm:presLayoutVars>
      </dgm:prSet>
      <dgm:spPr/>
    </dgm:pt>
  </dgm:ptLst>
  <dgm:cxnLst>
    <dgm:cxn modelId="{588DD517-E4FD-423B-9E7D-89024EEDAF9F}" srcId="{7A5CDF42-DBBB-4562-A68E-520AA0EE17CE}" destId="{2EBDAE35-980C-4AAF-BD64-BA69DA87DE1A}" srcOrd="4" destOrd="0" parTransId="{24CBEBAF-2159-4943-9FC6-E31E391520F6}" sibTransId="{AC06C738-0595-4E3E-8FCE-94A3E08DEAE0}"/>
    <dgm:cxn modelId="{1F6C031D-7848-434C-8BF9-B44CC4940C60}" type="presOf" srcId="{6CA6CFF0-1568-445B-B583-16E8797E66A0}" destId="{8B76C267-1791-46EC-B126-E5466215A35F}" srcOrd="0" destOrd="0" presId="urn:microsoft.com/office/officeart/2005/8/layout/process1"/>
    <dgm:cxn modelId="{27F9F124-93B8-4549-9DE1-1B900CD9B092}" srcId="{7A5CDF42-DBBB-4562-A68E-520AA0EE17CE}" destId="{12BFECB1-BFFF-41ED-94C8-1C41DB36CEE3}" srcOrd="1" destOrd="0" parTransId="{2E5D77D8-8D61-4D0A-92E1-4DDAB22FA60E}" sibTransId="{3846770B-C9CE-4E0E-9CA4-B1FD164855BF}"/>
    <dgm:cxn modelId="{634C362E-9F78-4A38-834B-377F723F4815}" type="presOf" srcId="{497D597F-A30C-4932-9585-9099CBD99F03}" destId="{861F2D85-1B9B-4373-8F78-2174254E2251}" srcOrd="0" destOrd="0" presId="urn:microsoft.com/office/officeart/2005/8/layout/process1"/>
    <dgm:cxn modelId="{EAC1942E-975C-4103-9992-4DDC727B0DA5}" type="presOf" srcId="{3846770B-C9CE-4E0E-9CA4-B1FD164855BF}" destId="{72CBCAA7-4349-4840-8A47-9C86064E93AB}" srcOrd="1" destOrd="0" presId="urn:microsoft.com/office/officeart/2005/8/layout/process1"/>
    <dgm:cxn modelId="{4066846C-A904-40A2-90EE-9238E9A7E94A}" type="presOf" srcId="{12BFECB1-BFFF-41ED-94C8-1C41DB36CEE3}" destId="{EE359269-9399-4FCD-9BD3-176ED31BEFA8}" srcOrd="0" destOrd="0" presId="urn:microsoft.com/office/officeart/2005/8/layout/process1"/>
    <dgm:cxn modelId="{C748CB72-A27D-4421-9014-7883ADB23B84}" type="presOf" srcId="{7DAF494A-E2DC-499C-85DC-7B4FE3D423BD}" destId="{7DCAC599-9588-43D1-AADF-C093DA921CBB}" srcOrd="0" destOrd="0" presId="urn:microsoft.com/office/officeart/2005/8/layout/process1"/>
    <dgm:cxn modelId="{AA723875-8ED1-44ED-BFAE-A43056F73CDD}" type="presOf" srcId="{6CA6CFF0-1568-445B-B583-16E8797E66A0}" destId="{C2074400-2106-4931-8225-37CB888D5EC2}" srcOrd="1" destOrd="0" presId="urn:microsoft.com/office/officeart/2005/8/layout/process1"/>
    <dgm:cxn modelId="{3A13137A-9A5F-43EF-957C-3FA6F4F6ECDA}" type="presOf" srcId="{3E13BFF9-6FED-4D32-88A2-4FFD8436089B}" destId="{B8C3491F-04A7-4AB7-97D2-A2AF3F8A662D}" srcOrd="1" destOrd="0" presId="urn:microsoft.com/office/officeart/2005/8/layout/process1"/>
    <dgm:cxn modelId="{E6235184-5FB1-43A1-80D6-0DA854D410C0}" srcId="{7A5CDF42-DBBB-4562-A68E-520AA0EE17CE}" destId="{7DAF494A-E2DC-499C-85DC-7B4FE3D423BD}" srcOrd="2" destOrd="0" parTransId="{C2CEB4B6-0C7B-4A49-A0FE-FDEA9AEDCA47}" sibTransId="{1BA93B16-46BF-4D34-86BD-377D431DBF2C}"/>
    <dgm:cxn modelId="{44B38B8B-7004-4B1C-B554-0C0505348902}" type="presOf" srcId="{3846770B-C9CE-4E0E-9CA4-B1FD164855BF}" destId="{B58495C5-9D09-4B8C-8C81-DB7CE91DDBC1}" srcOrd="0" destOrd="0" presId="urn:microsoft.com/office/officeart/2005/8/layout/process1"/>
    <dgm:cxn modelId="{820A308E-7538-47E1-89C9-54203CD9350B}" type="presOf" srcId="{1BA93B16-46BF-4D34-86BD-377D431DBF2C}" destId="{300AF95D-5A48-4F0D-AE2B-8C7015A5259F}" srcOrd="0" destOrd="0" presId="urn:microsoft.com/office/officeart/2005/8/layout/process1"/>
    <dgm:cxn modelId="{E6382895-C790-41D6-94D0-7296A33A6C77}" srcId="{7A5CDF42-DBBB-4562-A68E-520AA0EE17CE}" destId="{497D597F-A30C-4932-9585-9099CBD99F03}" srcOrd="0" destOrd="0" parTransId="{78168CA3-186E-4EDF-BB9C-EF862AC51D25}" sibTransId="{6CA6CFF0-1568-445B-B583-16E8797E66A0}"/>
    <dgm:cxn modelId="{C68E729E-6E00-4EA2-856A-2174B7B66FB0}" srcId="{7A5CDF42-DBBB-4562-A68E-520AA0EE17CE}" destId="{079BD05F-FE33-492A-B894-921DCD7C29F6}" srcOrd="3" destOrd="0" parTransId="{A2D3B8C0-E896-4A3F-BE88-2B10B2CAA35B}" sibTransId="{3E13BFF9-6FED-4D32-88A2-4FFD8436089B}"/>
    <dgm:cxn modelId="{55692BAD-A891-474B-B0EE-E547D8F47D4A}" type="presOf" srcId="{7A5CDF42-DBBB-4562-A68E-520AA0EE17CE}" destId="{41701924-4ADD-4BA7-B607-70188B2171A5}" srcOrd="0" destOrd="0" presId="urn:microsoft.com/office/officeart/2005/8/layout/process1"/>
    <dgm:cxn modelId="{4D97B6AD-667E-43D4-829B-03FB223EC17A}" type="presOf" srcId="{079BD05F-FE33-492A-B894-921DCD7C29F6}" destId="{BC9FF778-94A0-4B74-A048-0BDD3654D97B}" srcOrd="0" destOrd="0" presId="urn:microsoft.com/office/officeart/2005/8/layout/process1"/>
    <dgm:cxn modelId="{88992DC4-A03F-4D39-B344-A4F4EC475C44}" type="presOf" srcId="{2EBDAE35-980C-4AAF-BD64-BA69DA87DE1A}" destId="{45377BF2-C510-49B9-9F82-EAEA1461B657}" srcOrd="0" destOrd="0" presId="urn:microsoft.com/office/officeart/2005/8/layout/process1"/>
    <dgm:cxn modelId="{82F5A1DF-B8D7-403C-BF12-B02ACDBD5299}" type="presOf" srcId="{1BA93B16-46BF-4D34-86BD-377D431DBF2C}" destId="{A4D9FCFE-31F5-4DDF-AB89-A95F3FBF7C7F}" srcOrd="1" destOrd="0" presId="urn:microsoft.com/office/officeart/2005/8/layout/process1"/>
    <dgm:cxn modelId="{8077C3DF-7350-40FA-BC15-39B4BEE24E66}" type="presOf" srcId="{3E13BFF9-6FED-4D32-88A2-4FFD8436089B}" destId="{EF97EB04-F1B8-43ED-9640-02A528DA4FBD}" srcOrd="0" destOrd="0" presId="urn:microsoft.com/office/officeart/2005/8/layout/process1"/>
    <dgm:cxn modelId="{C74B8D1B-A181-4F2E-8174-177D2FB62319}" type="presParOf" srcId="{41701924-4ADD-4BA7-B607-70188B2171A5}" destId="{861F2D85-1B9B-4373-8F78-2174254E2251}" srcOrd="0" destOrd="0" presId="urn:microsoft.com/office/officeart/2005/8/layout/process1"/>
    <dgm:cxn modelId="{00E4565D-9FEF-4CCD-A25A-8CF638678D63}" type="presParOf" srcId="{41701924-4ADD-4BA7-B607-70188B2171A5}" destId="{8B76C267-1791-46EC-B126-E5466215A35F}" srcOrd="1" destOrd="0" presId="urn:microsoft.com/office/officeart/2005/8/layout/process1"/>
    <dgm:cxn modelId="{F4B58D8E-FD3D-4E46-B8E5-34B920572766}" type="presParOf" srcId="{8B76C267-1791-46EC-B126-E5466215A35F}" destId="{C2074400-2106-4931-8225-37CB888D5EC2}" srcOrd="0" destOrd="0" presId="urn:microsoft.com/office/officeart/2005/8/layout/process1"/>
    <dgm:cxn modelId="{E1943703-36A5-4477-B5F4-7FC2C4E1AB3B}" type="presParOf" srcId="{41701924-4ADD-4BA7-B607-70188B2171A5}" destId="{EE359269-9399-4FCD-9BD3-176ED31BEFA8}" srcOrd="2" destOrd="0" presId="urn:microsoft.com/office/officeart/2005/8/layout/process1"/>
    <dgm:cxn modelId="{5648AB14-ED11-4642-98FE-1BBC83194C49}" type="presParOf" srcId="{41701924-4ADD-4BA7-B607-70188B2171A5}" destId="{B58495C5-9D09-4B8C-8C81-DB7CE91DDBC1}" srcOrd="3" destOrd="0" presId="urn:microsoft.com/office/officeart/2005/8/layout/process1"/>
    <dgm:cxn modelId="{96248AD0-1070-4747-8CD9-6C843C8E3ED1}" type="presParOf" srcId="{B58495C5-9D09-4B8C-8C81-DB7CE91DDBC1}" destId="{72CBCAA7-4349-4840-8A47-9C86064E93AB}" srcOrd="0" destOrd="0" presId="urn:microsoft.com/office/officeart/2005/8/layout/process1"/>
    <dgm:cxn modelId="{319A8E63-CEA3-45FA-9C02-DD1AE8114E5E}" type="presParOf" srcId="{41701924-4ADD-4BA7-B607-70188B2171A5}" destId="{7DCAC599-9588-43D1-AADF-C093DA921CBB}" srcOrd="4" destOrd="0" presId="urn:microsoft.com/office/officeart/2005/8/layout/process1"/>
    <dgm:cxn modelId="{311FC071-A7DA-4893-A2BF-2716D3A9C488}" type="presParOf" srcId="{41701924-4ADD-4BA7-B607-70188B2171A5}" destId="{300AF95D-5A48-4F0D-AE2B-8C7015A5259F}" srcOrd="5" destOrd="0" presId="urn:microsoft.com/office/officeart/2005/8/layout/process1"/>
    <dgm:cxn modelId="{67C008B5-547B-4F63-BF81-F81EBC3A30A7}" type="presParOf" srcId="{300AF95D-5A48-4F0D-AE2B-8C7015A5259F}" destId="{A4D9FCFE-31F5-4DDF-AB89-A95F3FBF7C7F}" srcOrd="0" destOrd="0" presId="urn:microsoft.com/office/officeart/2005/8/layout/process1"/>
    <dgm:cxn modelId="{AB08CD81-B98D-42C3-9B71-1647EED3294F}" type="presParOf" srcId="{41701924-4ADD-4BA7-B607-70188B2171A5}" destId="{BC9FF778-94A0-4B74-A048-0BDD3654D97B}" srcOrd="6" destOrd="0" presId="urn:microsoft.com/office/officeart/2005/8/layout/process1"/>
    <dgm:cxn modelId="{ED511357-388E-4F0D-9863-06F408E5F958}" type="presParOf" srcId="{41701924-4ADD-4BA7-B607-70188B2171A5}" destId="{EF97EB04-F1B8-43ED-9640-02A528DA4FBD}" srcOrd="7" destOrd="0" presId="urn:microsoft.com/office/officeart/2005/8/layout/process1"/>
    <dgm:cxn modelId="{BF23E40A-B6A9-41DF-BB4C-3577B3D8848E}" type="presParOf" srcId="{EF97EB04-F1B8-43ED-9640-02A528DA4FBD}" destId="{B8C3491F-04A7-4AB7-97D2-A2AF3F8A662D}" srcOrd="0" destOrd="0" presId="urn:microsoft.com/office/officeart/2005/8/layout/process1"/>
    <dgm:cxn modelId="{1426DDD4-3B8D-42B9-B09C-F28424704A85}" type="presParOf" srcId="{41701924-4ADD-4BA7-B607-70188B2171A5}" destId="{45377BF2-C510-49B9-9F82-EAEA1461B657}"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8735B-AF87-4B2F-8C59-C574017D2BA4}">
      <dsp:nvSpPr>
        <dsp:cNvPr id="0" name=""/>
        <dsp:cNvSpPr/>
      </dsp:nvSpPr>
      <dsp:spPr>
        <a:xfrm rot="16200000">
          <a:off x="370416" y="-370416"/>
          <a:ext cx="2103966" cy="284480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t-BR" sz="2400" kern="1200" dirty="0"/>
            <a:t>Sistema de Bilhetagem Eletrônica - SBE</a:t>
          </a:r>
        </a:p>
      </dsp:txBody>
      <dsp:txXfrm rot="5400000">
        <a:off x="-1" y="1"/>
        <a:ext cx="2844800" cy="1577974"/>
      </dsp:txXfrm>
    </dsp:sp>
    <dsp:sp modelId="{88B9A813-BA38-43D9-B93B-63EEDF6BBF91}">
      <dsp:nvSpPr>
        <dsp:cNvPr id="0" name=""/>
        <dsp:cNvSpPr/>
      </dsp:nvSpPr>
      <dsp:spPr>
        <a:xfrm>
          <a:off x="2844800" y="0"/>
          <a:ext cx="2844800" cy="2103966"/>
        </a:xfrm>
        <a:prstGeom prst="round1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t-BR" sz="2400" kern="1200" dirty="0"/>
            <a:t>Sistema de Monitoramento da Operação - SMO</a:t>
          </a:r>
        </a:p>
      </dsp:txBody>
      <dsp:txXfrm>
        <a:off x="2844800" y="0"/>
        <a:ext cx="2844800" cy="1577974"/>
      </dsp:txXfrm>
    </dsp:sp>
    <dsp:sp modelId="{B5A6278C-4511-4D9B-B73E-226C1FEE68FA}">
      <dsp:nvSpPr>
        <dsp:cNvPr id="0" name=""/>
        <dsp:cNvSpPr/>
      </dsp:nvSpPr>
      <dsp:spPr>
        <a:xfrm rot="10800000">
          <a:off x="0" y="2103966"/>
          <a:ext cx="2844800" cy="2103966"/>
        </a:xfrm>
        <a:prstGeom prst="round1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t-BR" sz="2400" kern="1200" dirty="0"/>
            <a:t>Sistema de Segurança e Vigilância - SSV</a:t>
          </a:r>
        </a:p>
      </dsp:txBody>
      <dsp:txXfrm rot="10800000">
        <a:off x="0" y="2629958"/>
        <a:ext cx="2844800" cy="1577974"/>
      </dsp:txXfrm>
    </dsp:sp>
    <dsp:sp modelId="{C677D713-5CDB-4EE4-A763-3DF74FAC8E21}">
      <dsp:nvSpPr>
        <dsp:cNvPr id="0" name=""/>
        <dsp:cNvSpPr/>
      </dsp:nvSpPr>
      <dsp:spPr>
        <a:xfrm rot="5400000">
          <a:off x="3215216" y="1733549"/>
          <a:ext cx="2103966" cy="2844800"/>
        </a:xfrm>
        <a:prstGeom prst="round1Rect">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t-BR" sz="2400" kern="1200" dirty="0"/>
            <a:t>Sistema de Informação ao Usuário - SIU</a:t>
          </a:r>
        </a:p>
      </dsp:txBody>
      <dsp:txXfrm rot="-5400000">
        <a:off x="2844799" y="2629958"/>
        <a:ext cx="2844800" cy="1577974"/>
      </dsp:txXfrm>
    </dsp:sp>
    <dsp:sp modelId="{0B8E7C46-4ACE-4D20-B259-72F36D300507}">
      <dsp:nvSpPr>
        <dsp:cNvPr id="0" name=""/>
        <dsp:cNvSpPr/>
      </dsp:nvSpPr>
      <dsp:spPr>
        <a:xfrm>
          <a:off x="1509712" y="1565277"/>
          <a:ext cx="2670174" cy="1051983"/>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dirty="0"/>
            <a:t>SISTEMAS</a:t>
          </a:r>
        </a:p>
      </dsp:txBody>
      <dsp:txXfrm>
        <a:off x="1561066" y="1616631"/>
        <a:ext cx="2567466" cy="9492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8735B-AF87-4B2F-8C59-C574017D2BA4}">
      <dsp:nvSpPr>
        <dsp:cNvPr id="0" name=""/>
        <dsp:cNvSpPr/>
      </dsp:nvSpPr>
      <dsp:spPr>
        <a:xfrm rot="16200000">
          <a:off x="104378" y="-104378"/>
          <a:ext cx="965993" cy="117475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pt-BR" sz="1000" kern="1200" dirty="0"/>
            <a:t>Sistema de Bilhetagem Eletrônica - SBE</a:t>
          </a:r>
        </a:p>
      </dsp:txBody>
      <dsp:txXfrm rot="5400000">
        <a:off x="0" y="0"/>
        <a:ext cx="1174750" cy="724495"/>
      </dsp:txXfrm>
    </dsp:sp>
    <dsp:sp modelId="{88B9A813-BA38-43D9-B93B-63EEDF6BBF91}">
      <dsp:nvSpPr>
        <dsp:cNvPr id="0" name=""/>
        <dsp:cNvSpPr/>
      </dsp:nvSpPr>
      <dsp:spPr>
        <a:xfrm>
          <a:off x="1174750" y="0"/>
          <a:ext cx="1174750" cy="965993"/>
        </a:xfrm>
        <a:prstGeom prst="round1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pt-BR" sz="1000" kern="1200" dirty="0"/>
            <a:t>Sistema de Monitoramento da Operação - SMO</a:t>
          </a:r>
        </a:p>
      </dsp:txBody>
      <dsp:txXfrm>
        <a:off x="1174750" y="0"/>
        <a:ext cx="1174750" cy="724495"/>
      </dsp:txXfrm>
    </dsp:sp>
    <dsp:sp modelId="{B5A6278C-4511-4D9B-B73E-226C1FEE68FA}">
      <dsp:nvSpPr>
        <dsp:cNvPr id="0" name=""/>
        <dsp:cNvSpPr/>
      </dsp:nvSpPr>
      <dsp:spPr>
        <a:xfrm rot="10800000">
          <a:off x="0" y="965993"/>
          <a:ext cx="1174750" cy="965993"/>
        </a:xfrm>
        <a:prstGeom prst="round1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pt-BR" sz="1000" kern="1200" dirty="0"/>
            <a:t>Sistema de Segurança e Vigilância - SSV</a:t>
          </a:r>
        </a:p>
      </dsp:txBody>
      <dsp:txXfrm rot="10800000">
        <a:off x="0" y="1207491"/>
        <a:ext cx="1174750" cy="724495"/>
      </dsp:txXfrm>
    </dsp:sp>
    <dsp:sp modelId="{C677D713-5CDB-4EE4-A763-3DF74FAC8E21}">
      <dsp:nvSpPr>
        <dsp:cNvPr id="0" name=""/>
        <dsp:cNvSpPr/>
      </dsp:nvSpPr>
      <dsp:spPr>
        <a:xfrm rot="5400000">
          <a:off x="1279128" y="861615"/>
          <a:ext cx="965993" cy="1174750"/>
        </a:xfrm>
        <a:prstGeom prst="round1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pt-BR" sz="1000" kern="1200" dirty="0"/>
            <a:t>Sistema de Informação ao Usuário - SIU</a:t>
          </a:r>
        </a:p>
      </dsp:txBody>
      <dsp:txXfrm rot="-5400000">
        <a:off x="1174750" y="1207491"/>
        <a:ext cx="1174750" cy="724495"/>
      </dsp:txXfrm>
    </dsp:sp>
    <dsp:sp modelId="{0B8E7C46-4ACE-4D20-B259-72F36D300507}">
      <dsp:nvSpPr>
        <dsp:cNvPr id="0" name=""/>
        <dsp:cNvSpPr/>
      </dsp:nvSpPr>
      <dsp:spPr>
        <a:xfrm>
          <a:off x="623430" y="718665"/>
          <a:ext cx="1102639" cy="482996"/>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kern="1200" dirty="0"/>
            <a:t>SISTEMAS</a:t>
          </a:r>
        </a:p>
      </dsp:txBody>
      <dsp:txXfrm>
        <a:off x="647008" y="742243"/>
        <a:ext cx="1055483" cy="435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8735B-AF87-4B2F-8C59-C574017D2BA4}">
      <dsp:nvSpPr>
        <dsp:cNvPr id="0" name=""/>
        <dsp:cNvSpPr/>
      </dsp:nvSpPr>
      <dsp:spPr>
        <a:xfrm rot="16200000">
          <a:off x="104378" y="-104378"/>
          <a:ext cx="965993" cy="1174750"/>
        </a:xfrm>
        <a:prstGeom prst="round1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pt-BR" sz="1000" kern="1200" dirty="0"/>
            <a:t>Sistema de Bilhetagem Eletrônica - SBE</a:t>
          </a:r>
        </a:p>
      </dsp:txBody>
      <dsp:txXfrm rot="5400000">
        <a:off x="0" y="0"/>
        <a:ext cx="1174750" cy="724495"/>
      </dsp:txXfrm>
    </dsp:sp>
    <dsp:sp modelId="{88B9A813-BA38-43D9-B93B-63EEDF6BBF91}">
      <dsp:nvSpPr>
        <dsp:cNvPr id="0" name=""/>
        <dsp:cNvSpPr/>
      </dsp:nvSpPr>
      <dsp:spPr>
        <a:xfrm>
          <a:off x="1174750" y="0"/>
          <a:ext cx="1174750" cy="965993"/>
        </a:xfrm>
        <a:prstGeom prst="round1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pt-BR" sz="1000" kern="1200" dirty="0"/>
            <a:t>Sistema de Monitoramento da Operação - SMO</a:t>
          </a:r>
        </a:p>
      </dsp:txBody>
      <dsp:txXfrm>
        <a:off x="1174750" y="0"/>
        <a:ext cx="1174750" cy="724495"/>
      </dsp:txXfrm>
    </dsp:sp>
    <dsp:sp modelId="{B5A6278C-4511-4D9B-B73E-226C1FEE68FA}">
      <dsp:nvSpPr>
        <dsp:cNvPr id="0" name=""/>
        <dsp:cNvSpPr/>
      </dsp:nvSpPr>
      <dsp:spPr>
        <a:xfrm rot="10800000">
          <a:off x="0" y="965993"/>
          <a:ext cx="1174750" cy="965993"/>
        </a:xfrm>
        <a:prstGeom prst="round1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pt-BR" sz="1000" kern="1200" dirty="0"/>
            <a:t>Sistema de Segurança e Vigilância - SSV</a:t>
          </a:r>
        </a:p>
      </dsp:txBody>
      <dsp:txXfrm rot="10800000">
        <a:off x="0" y="1207491"/>
        <a:ext cx="1174750" cy="724495"/>
      </dsp:txXfrm>
    </dsp:sp>
    <dsp:sp modelId="{C677D713-5CDB-4EE4-A763-3DF74FAC8E21}">
      <dsp:nvSpPr>
        <dsp:cNvPr id="0" name=""/>
        <dsp:cNvSpPr/>
      </dsp:nvSpPr>
      <dsp:spPr>
        <a:xfrm rot="5400000">
          <a:off x="1279128" y="861615"/>
          <a:ext cx="965993" cy="1174750"/>
        </a:xfrm>
        <a:prstGeom prst="round1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pt-BR" sz="1000" kern="1200" dirty="0"/>
            <a:t>Sistema de Informação ao Usuário - SIU</a:t>
          </a:r>
        </a:p>
      </dsp:txBody>
      <dsp:txXfrm rot="-5400000">
        <a:off x="1174750" y="1207491"/>
        <a:ext cx="1174750" cy="724495"/>
      </dsp:txXfrm>
    </dsp:sp>
    <dsp:sp modelId="{0B8E7C46-4ACE-4D20-B259-72F36D300507}">
      <dsp:nvSpPr>
        <dsp:cNvPr id="0" name=""/>
        <dsp:cNvSpPr/>
      </dsp:nvSpPr>
      <dsp:spPr>
        <a:xfrm>
          <a:off x="623430" y="718665"/>
          <a:ext cx="1102639" cy="482996"/>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kern="1200" dirty="0"/>
            <a:t>SISTEMAS</a:t>
          </a:r>
        </a:p>
      </dsp:txBody>
      <dsp:txXfrm>
        <a:off x="647008" y="742243"/>
        <a:ext cx="1055483" cy="435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8735B-AF87-4B2F-8C59-C574017D2BA4}">
      <dsp:nvSpPr>
        <dsp:cNvPr id="0" name=""/>
        <dsp:cNvSpPr/>
      </dsp:nvSpPr>
      <dsp:spPr>
        <a:xfrm rot="16200000">
          <a:off x="104378" y="-104378"/>
          <a:ext cx="965993" cy="1174750"/>
        </a:xfrm>
        <a:prstGeom prst="round1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pt-BR" sz="1000" kern="1200" dirty="0"/>
            <a:t>Sistema de Bilhetagem Eletrônica - SBE</a:t>
          </a:r>
        </a:p>
      </dsp:txBody>
      <dsp:txXfrm rot="5400000">
        <a:off x="0" y="0"/>
        <a:ext cx="1174750" cy="724495"/>
      </dsp:txXfrm>
    </dsp:sp>
    <dsp:sp modelId="{88B9A813-BA38-43D9-B93B-63EEDF6BBF91}">
      <dsp:nvSpPr>
        <dsp:cNvPr id="0" name=""/>
        <dsp:cNvSpPr/>
      </dsp:nvSpPr>
      <dsp:spPr>
        <a:xfrm>
          <a:off x="1174750" y="0"/>
          <a:ext cx="1174750" cy="965993"/>
        </a:xfrm>
        <a:prstGeom prst="round1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pt-BR" sz="1000" kern="1200" dirty="0"/>
            <a:t>Sistema de Monitoramento da Operação - SMO</a:t>
          </a:r>
        </a:p>
      </dsp:txBody>
      <dsp:txXfrm>
        <a:off x="1174750" y="0"/>
        <a:ext cx="1174750" cy="724495"/>
      </dsp:txXfrm>
    </dsp:sp>
    <dsp:sp modelId="{B5A6278C-4511-4D9B-B73E-226C1FEE68FA}">
      <dsp:nvSpPr>
        <dsp:cNvPr id="0" name=""/>
        <dsp:cNvSpPr/>
      </dsp:nvSpPr>
      <dsp:spPr>
        <a:xfrm rot="10800000">
          <a:off x="0" y="965993"/>
          <a:ext cx="1174750" cy="965993"/>
        </a:xfrm>
        <a:prstGeom prst="round1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pt-BR" sz="1000" kern="1200" dirty="0"/>
            <a:t>Sistema de Segurança e Vigilância - SSV</a:t>
          </a:r>
        </a:p>
      </dsp:txBody>
      <dsp:txXfrm rot="10800000">
        <a:off x="0" y="1207491"/>
        <a:ext cx="1174750" cy="724495"/>
      </dsp:txXfrm>
    </dsp:sp>
    <dsp:sp modelId="{C677D713-5CDB-4EE4-A763-3DF74FAC8E21}">
      <dsp:nvSpPr>
        <dsp:cNvPr id="0" name=""/>
        <dsp:cNvSpPr/>
      </dsp:nvSpPr>
      <dsp:spPr>
        <a:xfrm rot="5400000">
          <a:off x="1279128" y="861615"/>
          <a:ext cx="965993" cy="1174750"/>
        </a:xfrm>
        <a:prstGeom prst="round1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pt-BR" sz="1000" kern="1200" dirty="0"/>
            <a:t>Sistema de Informação ao Usuário - SIU</a:t>
          </a:r>
        </a:p>
      </dsp:txBody>
      <dsp:txXfrm rot="-5400000">
        <a:off x="1174750" y="1207491"/>
        <a:ext cx="1174750" cy="724495"/>
      </dsp:txXfrm>
    </dsp:sp>
    <dsp:sp modelId="{0B8E7C46-4ACE-4D20-B259-72F36D300507}">
      <dsp:nvSpPr>
        <dsp:cNvPr id="0" name=""/>
        <dsp:cNvSpPr/>
      </dsp:nvSpPr>
      <dsp:spPr>
        <a:xfrm>
          <a:off x="623430" y="718665"/>
          <a:ext cx="1102639" cy="482996"/>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kern="1200" dirty="0"/>
            <a:t>SISTEMAS</a:t>
          </a:r>
        </a:p>
      </dsp:txBody>
      <dsp:txXfrm>
        <a:off x="647008" y="742243"/>
        <a:ext cx="1055483" cy="4358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8735B-AF87-4B2F-8C59-C574017D2BA4}">
      <dsp:nvSpPr>
        <dsp:cNvPr id="0" name=""/>
        <dsp:cNvSpPr/>
      </dsp:nvSpPr>
      <dsp:spPr>
        <a:xfrm rot="16200000">
          <a:off x="104378" y="-104378"/>
          <a:ext cx="965993" cy="1174750"/>
        </a:xfrm>
        <a:prstGeom prst="round1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pt-BR" sz="1000" kern="1200" dirty="0"/>
            <a:t>Sistema de Bilhetagem Eletrônica - SBE</a:t>
          </a:r>
        </a:p>
      </dsp:txBody>
      <dsp:txXfrm rot="5400000">
        <a:off x="0" y="0"/>
        <a:ext cx="1174750" cy="724495"/>
      </dsp:txXfrm>
    </dsp:sp>
    <dsp:sp modelId="{88B9A813-BA38-43D9-B93B-63EEDF6BBF91}">
      <dsp:nvSpPr>
        <dsp:cNvPr id="0" name=""/>
        <dsp:cNvSpPr/>
      </dsp:nvSpPr>
      <dsp:spPr>
        <a:xfrm>
          <a:off x="1174750" y="0"/>
          <a:ext cx="1174750" cy="965993"/>
        </a:xfrm>
        <a:prstGeom prst="round1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pt-BR" sz="1000" kern="1200" dirty="0"/>
            <a:t>Sistema de Monitoramento da Operação - SMO</a:t>
          </a:r>
        </a:p>
      </dsp:txBody>
      <dsp:txXfrm>
        <a:off x="1174750" y="0"/>
        <a:ext cx="1174750" cy="724495"/>
      </dsp:txXfrm>
    </dsp:sp>
    <dsp:sp modelId="{B5A6278C-4511-4D9B-B73E-226C1FEE68FA}">
      <dsp:nvSpPr>
        <dsp:cNvPr id="0" name=""/>
        <dsp:cNvSpPr/>
      </dsp:nvSpPr>
      <dsp:spPr>
        <a:xfrm rot="10800000">
          <a:off x="0" y="965993"/>
          <a:ext cx="1174750" cy="965993"/>
        </a:xfrm>
        <a:prstGeom prst="round1Rect">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pt-BR" sz="1000" kern="1200" dirty="0"/>
            <a:t>Sistema de Segurança e Vigilância - SSV</a:t>
          </a:r>
        </a:p>
      </dsp:txBody>
      <dsp:txXfrm rot="10800000">
        <a:off x="0" y="1207491"/>
        <a:ext cx="1174750" cy="724495"/>
      </dsp:txXfrm>
    </dsp:sp>
    <dsp:sp modelId="{C677D713-5CDB-4EE4-A763-3DF74FAC8E21}">
      <dsp:nvSpPr>
        <dsp:cNvPr id="0" name=""/>
        <dsp:cNvSpPr/>
      </dsp:nvSpPr>
      <dsp:spPr>
        <a:xfrm rot="5400000">
          <a:off x="1279128" y="861615"/>
          <a:ext cx="965993" cy="1174750"/>
        </a:xfrm>
        <a:prstGeom prst="round1Rect">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pt-BR" sz="1000" kern="1200" dirty="0"/>
            <a:t>Sistema de Informação ao Usuário - SIU</a:t>
          </a:r>
        </a:p>
      </dsp:txBody>
      <dsp:txXfrm rot="-5400000">
        <a:off x="1174750" y="1207491"/>
        <a:ext cx="1174750" cy="724495"/>
      </dsp:txXfrm>
    </dsp:sp>
    <dsp:sp modelId="{0B8E7C46-4ACE-4D20-B259-72F36D300507}">
      <dsp:nvSpPr>
        <dsp:cNvPr id="0" name=""/>
        <dsp:cNvSpPr/>
      </dsp:nvSpPr>
      <dsp:spPr>
        <a:xfrm>
          <a:off x="623430" y="718665"/>
          <a:ext cx="1102639" cy="482996"/>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BR" sz="1000" kern="1200" dirty="0"/>
            <a:t>SISTEMAS</a:t>
          </a:r>
        </a:p>
      </dsp:txBody>
      <dsp:txXfrm>
        <a:off x="647008" y="742243"/>
        <a:ext cx="1055483" cy="4358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F2D85-1B9B-4373-8F78-2174254E2251}">
      <dsp:nvSpPr>
        <dsp:cNvPr id="0" name=""/>
        <dsp:cNvSpPr/>
      </dsp:nvSpPr>
      <dsp:spPr>
        <a:xfrm>
          <a:off x="4476" y="77825"/>
          <a:ext cx="1472037" cy="88322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kern="1200" dirty="0">
              <a:latin typeface="+mj-lt"/>
              <a:cs typeface="Arial" panose="020B0604020202020204" pitchFamily="34" charset="0"/>
            </a:rPr>
            <a:t>Dados da Operação</a:t>
          </a:r>
        </a:p>
      </dsp:txBody>
      <dsp:txXfrm>
        <a:off x="30345" y="103694"/>
        <a:ext cx="1420299" cy="831484"/>
      </dsp:txXfrm>
    </dsp:sp>
    <dsp:sp modelId="{8B76C267-1791-46EC-B126-E5466215A35F}">
      <dsp:nvSpPr>
        <dsp:cNvPr id="0" name=""/>
        <dsp:cNvSpPr/>
      </dsp:nvSpPr>
      <dsp:spPr>
        <a:xfrm>
          <a:off x="1623717" y="336904"/>
          <a:ext cx="312071" cy="36506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pt-BR" sz="1400" kern="1200">
            <a:latin typeface="+mj-lt"/>
            <a:cs typeface="Arial" panose="020B0604020202020204" pitchFamily="34" charset="0"/>
          </a:endParaRPr>
        </a:p>
      </dsp:txBody>
      <dsp:txXfrm>
        <a:off x="1623717" y="409917"/>
        <a:ext cx="218450" cy="219039"/>
      </dsp:txXfrm>
    </dsp:sp>
    <dsp:sp modelId="{EE359269-9399-4FCD-9BD3-176ED31BEFA8}">
      <dsp:nvSpPr>
        <dsp:cNvPr id="0" name=""/>
        <dsp:cNvSpPr/>
      </dsp:nvSpPr>
      <dsp:spPr>
        <a:xfrm>
          <a:off x="2065329" y="77825"/>
          <a:ext cx="1472037" cy="88322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kern="1200" dirty="0">
              <a:latin typeface="+mj-lt"/>
              <a:cs typeface="Arial" panose="020B0604020202020204" pitchFamily="34" charset="0"/>
            </a:rPr>
            <a:t>Cálculo de indicadores</a:t>
          </a:r>
        </a:p>
      </dsp:txBody>
      <dsp:txXfrm>
        <a:off x="2091198" y="103694"/>
        <a:ext cx="1420299" cy="831484"/>
      </dsp:txXfrm>
    </dsp:sp>
    <dsp:sp modelId="{B58495C5-9D09-4B8C-8C81-DB7CE91DDBC1}">
      <dsp:nvSpPr>
        <dsp:cNvPr id="0" name=""/>
        <dsp:cNvSpPr/>
      </dsp:nvSpPr>
      <dsp:spPr>
        <a:xfrm rot="21531009">
          <a:off x="3684539" y="316045"/>
          <a:ext cx="312134" cy="36506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pt-BR" sz="1400" kern="1200">
            <a:latin typeface="+mj-lt"/>
            <a:cs typeface="Arial" panose="020B0604020202020204" pitchFamily="34" charset="0"/>
          </a:endParaRPr>
        </a:p>
      </dsp:txBody>
      <dsp:txXfrm>
        <a:off x="3684548" y="389998"/>
        <a:ext cx="218494" cy="219039"/>
      </dsp:txXfrm>
    </dsp:sp>
    <dsp:sp modelId="{7DCAC599-9588-43D1-AADF-C093DA921CBB}">
      <dsp:nvSpPr>
        <dsp:cNvPr id="0" name=""/>
        <dsp:cNvSpPr/>
      </dsp:nvSpPr>
      <dsp:spPr>
        <a:xfrm>
          <a:off x="4126181" y="34530"/>
          <a:ext cx="1664521" cy="88322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kern="1200" dirty="0">
              <a:latin typeface="+mj-lt"/>
              <a:cs typeface="Arial" panose="020B0604020202020204" pitchFamily="34" charset="0"/>
            </a:rPr>
            <a:t>Comparação com padrões</a:t>
          </a:r>
        </a:p>
      </dsp:txBody>
      <dsp:txXfrm>
        <a:off x="4152050" y="60399"/>
        <a:ext cx="1612783" cy="831484"/>
      </dsp:txXfrm>
    </dsp:sp>
    <dsp:sp modelId="{300AF95D-5A48-4F0D-AE2B-8C7015A5259F}">
      <dsp:nvSpPr>
        <dsp:cNvPr id="0" name=""/>
        <dsp:cNvSpPr/>
      </dsp:nvSpPr>
      <dsp:spPr>
        <a:xfrm rot="68991">
          <a:off x="5937875" y="316399"/>
          <a:ext cx="312134" cy="36506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pt-BR" sz="1400" kern="1200">
            <a:latin typeface="+mj-lt"/>
            <a:cs typeface="Arial" panose="020B0604020202020204" pitchFamily="34" charset="0"/>
          </a:endParaRPr>
        </a:p>
      </dsp:txBody>
      <dsp:txXfrm>
        <a:off x="5937884" y="388472"/>
        <a:ext cx="218494" cy="219039"/>
      </dsp:txXfrm>
    </dsp:sp>
    <dsp:sp modelId="{BC9FF778-94A0-4B74-A048-0BDD3654D97B}">
      <dsp:nvSpPr>
        <dsp:cNvPr id="0" name=""/>
        <dsp:cNvSpPr/>
      </dsp:nvSpPr>
      <dsp:spPr>
        <a:xfrm>
          <a:off x="6379518" y="77825"/>
          <a:ext cx="1472037" cy="88322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kern="1200" dirty="0">
              <a:latin typeface="+mj-lt"/>
              <a:cs typeface="Arial" panose="020B0604020202020204" pitchFamily="34" charset="0"/>
            </a:rPr>
            <a:t>Nota da Operação</a:t>
          </a:r>
        </a:p>
      </dsp:txBody>
      <dsp:txXfrm>
        <a:off x="6405387" y="103694"/>
        <a:ext cx="1420299" cy="831484"/>
      </dsp:txXfrm>
    </dsp:sp>
    <dsp:sp modelId="{EF97EB04-F1B8-43ED-9640-02A528DA4FBD}">
      <dsp:nvSpPr>
        <dsp:cNvPr id="0" name=""/>
        <dsp:cNvSpPr/>
      </dsp:nvSpPr>
      <dsp:spPr>
        <a:xfrm>
          <a:off x="7998759" y="336904"/>
          <a:ext cx="312071" cy="36506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pt-BR" sz="1400" kern="1200">
            <a:latin typeface="+mj-lt"/>
            <a:cs typeface="Arial" panose="020B0604020202020204" pitchFamily="34" charset="0"/>
          </a:endParaRPr>
        </a:p>
      </dsp:txBody>
      <dsp:txXfrm>
        <a:off x="7998759" y="409917"/>
        <a:ext cx="218450" cy="219039"/>
      </dsp:txXfrm>
    </dsp:sp>
    <dsp:sp modelId="{45377BF2-C510-49B9-9F82-EAEA1461B657}">
      <dsp:nvSpPr>
        <dsp:cNvPr id="0" name=""/>
        <dsp:cNvSpPr/>
      </dsp:nvSpPr>
      <dsp:spPr>
        <a:xfrm>
          <a:off x="8440370" y="77825"/>
          <a:ext cx="1472037" cy="88322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kern="1200" dirty="0">
              <a:latin typeface="+mj-lt"/>
              <a:cs typeface="Arial" panose="020B0604020202020204" pitchFamily="34" charset="0"/>
            </a:rPr>
            <a:t>Plano de Consequências</a:t>
          </a:r>
        </a:p>
      </dsp:txBody>
      <dsp:txXfrm>
        <a:off x="8466239" y="103694"/>
        <a:ext cx="1420299" cy="83148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82B072C8-0B20-4A48-BB9C-714F8CEABD16}" type="datetimeFigureOut">
              <a:rPr lang="pt-BR" smtClean="0"/>
              <a:t>18/03/2024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8F6A1F5-CD87-46CB-B1B6-6C2E64E4D411}" type="slidenum">
              <a:rPr lang="pt-BR" smtClean="0"/>
              <a:t>‹nº›</a:t>
            </a:fld>
            <a:endParaRPr lang="pt-BR"/>
          </a:p>
        </p:txBody>
      </p:sp>
    </p:spTree>
    <p:extLst>
      <p:ext uri="{BB962C8B-B14F-4D97-AF65-F5344CB8AC3E}">
        <p14:creationId xmlns:p14="http://schemas.microsoft.com/office/powerpoint/2010/main" val="2020439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2B072C8-0B20-4A48-BB9C-714F8CEABD16}" type="datetimeFigureOut">
              <a:rPr lang="pt-BR" smtClean="0"/>
              <a:t>18/03/2024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8F6A1F5-CD87-46CB-B1B6-6C2E64E4D411}" type="slidenum">
              <a:rPr lang="pt-BR" smtClean="0"/>
              <a:t>‹nº›</a:t>
            </a:fld>
            <a:endParaRPr lang="pt-BR"/>
          </a:p>
        </p:txBody>
      </p:sp>
    </p:spTree>
    <p:extLst>
      <p:ext uri="{BB962C8B-B14F-4D97-AF65-F5344CB8AC3E}">
        <p14:creationId xmlns:p14="http://schemas.microsoft.com/office/powerpoint/2010/main" val="3593197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2B072C8-0B20-4A48-BB9C-714F8CEABD16}" type="datetimeFigureOut">
              <a:rPr lang="pt-BR" smtClean="0"/>
              <a:t>18/03/2024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8F6A1F5-CD87-46CB-B1B6-6C2E64E4D411}" type="slidenum">
              <a:rPr lang="pt-BR" smtClean="0"/>
              <a:t>‹nº›</a:t>
            </a:fld>
            <a:endParaRPr lang="pt-BR"/>
          </a:p>
        </p:txBody>
      </p:sp>
    </p:spTree>
    <p:extLst>
      <p:ext uri="{BB962C8B-B14F-4D97-AF65-F5344CB8AC3E}">
        <p14:creationId xmlns:p14="http://schemas.microsoft.com/office/powerpoint/2010/main" val="3829695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2B072C8-0B20-4A48-BB9C-714F8CEABD16}" type="datetimeFigureOut">
              <a:rPr lang="pt-BR" smtClean="0"/>
              <a:t>18/03/2024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8F6A1F5-CD87-46CB-B1B6-6C2E64E4D411}" type="slidenum">
              <a:rPr lang="pt-BR" smtClean="0"/>
              <a:t>‹nº›</a:t>
            </a:fld>
            <a:endParaRPr lang="pt-BR"/>
          </a:p>
        </p:txBody>
      </p:sp>
    </p:spTree>
    <p:extLst>
      <p:ext uri="{BB962C8B-B14F-4D97-AF65-F5344CB8AC3E}">
        <p14:creationId xmlns:p14="http://schemas.microsoft.com/office/powerpoint/2010/main" val="284173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82B072C8-0B20-4A48-BB9C-714F8CEABD16}" type="datetimeFigureOut">
              <a:rPr lang="pt-BR" smtClean="0"/>
              <a:t>18/03/2024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8F6A1F5-CD87-46CB-B1B6-6C2E64E4D411}" type="slidenum">
              <a:rPr lang="pt-BR" smtClean="0"/>
              <a:t>‹nº›</a:t>
            </a:fld>
            <a:endParaRPr lang="pt-BR"/>
          </a:p>
        </p:txBody>
      </p:sp>
    </p:spTree>
    <p:extLst>
      <p:ext uri="{BB962C8B-B14F-4D97-AF65-F5344CB8AC3E}">
        <p14:creationId xmlns:p14="http://schemas.microsoft.com/office/powerpoint/2010/main" val="318388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82B072C8-0B20-4A48-BB9C-714F8CEABD16}" type="datetimeFigureOut">
              <a:rPr lang="pt-BR" smtClean="0"/>
              <a:t>18/03/2024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8F6A1F5-CD87-46CB-B1B6-6C2E64E4D411}" type="slidenum">
              <a:rPr lang="pt-BR" smtClean="0"/>
              <a:t>‹nº›</a:t>
            </a:fld>
            <a:endParaRPr lang="pt-BR"/>
          </a:p>
        </p:txBody>
      </p:sp>
    </p:spTree>
    <p:extLst>
      <p:ext uri="{BB962C8B-B14F-4D97-AF65-F5344CB8AC3E}">
        <p14:creationId xmlns:p14="http://schemas.microsoft.com/office/powerpoint/2010/main" val="95452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82B072C8-0B20-4A48-BB9C-714F8CEABD16}" type="datetimeFigureOut">
              <a:rPr lang="pt-BR" smtClean="0"/>
              <a:t>18/03/2024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8F6A1F5-CD87-46CB-B1B6-6C2E64E4D411}" type="slidenum">
              <a:rPr lang="pt-BR" smtClean="0"/>
              <a:t>‹nº›</a:t>
            </a:fld>
            <a:endParaRPr lang="pt-BR"/>
          </a:p>
        </p:txBody>
      </p:sp>
    </p:spTree>
    <p:extLst>
      <p:ext uri="{BB962C8B-B14F-4D97-AF65-F5344CB8AC3E}">
        <p14:creationId xmlns:p14="http://schemas.microsoft.com/office/powerpoint/2010/main" val="463193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82B072C8-0B20-4A48-BB9C-714F8CEABD16}" type="datetimeFigureOut">
              <a:rPr lang="pt-BR" smtClean="0"/>
              <a:t>18/03/2024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8F6A1F5-CD87-46CB-B1B6-6C2E64E4D411}" type="slidenum">
              <a:rPr lang="pt-BR" smtClean="0"/>
              <a:t>‹nº›</a:t>
            </a:fld>
            <a:endParaRPr lang="pt-BR"/>
          </a:p>
        </p:txBody>
      </p:sp>
    </p:spTree>
    <p:extLst>
      <p:ext uri="{BB962C8B-B14F-4D97-AF65-F5344CB8AC3E}">
        <p14:creationId xmlns:p14="http://schemas.microsoft.com/office/powerpoint/2010/main" val="1718645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2B072C8-0B20-4A48-BB9C-714F8CEABD16}" type="datetimeFigureOut">
              <a:rPr lang="pt-BR" smtClean="0"/>
              <a:t>18/03/2024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8F6A1F5-CD87-46CB-B1B6-6C2E64E4D411}" type="slidenum">
              <a:rPr lang="pt-BR" smtClean="0"/>
              <a:t>‹nº›</a:t>
            </a:fld>
            <a:endParaRPr lang="pt-BR"/>
          </a:p>
        </p:txBody>
      </p:sp>
      <p:sp>
        <p:nvSpPr>
          <p:cNvPr id="5" name="CaixaDeTexto 4"/>
          <p:cNvSpPr txBox="1"/>
          <p:nvPr userDrawn="1"/>
        </p:nvSpPr>
        <p:spPr>
          <a:xfrm>
            <a:off x="375254" y="108856"/>
            <a:ext cx="5084597" cy="307777"/>
          </a:xfrm>
          <a:prstGeom prst="rect">
            <a:avLst/>
          </a:prstGeom>
          <a:noFill/>
        </p:spPr>
        <p:txBody>
          <a:bodyPr wrap="none" rtlCol="0">
            <a:spAutoFit/>
          </a:bodyPr>
          <a:lstStyle/>
          <a:p>
            <a:r>
              <a:rPr lang="pt-BR" sz="1400" dirty="0">
                <a:latin typeface="Segoe UI Emoji" panose="020B0502040204020203" pitchFamily="34" charset="0"/>
                <a:ea typeface="Segoe UI Emoji" panose="020B0502040204020203" pitchFamily="34" charset="0"/>
              </a:rPr>
              <a:t>CONCESSÃO DO TRANSPORTE</a:t>
            </a:r>
            <a:r>
              <a:rPr lang="pt-BR" sz="1400" baseline="0" dirty="0">
                <a:latin typeface="Segoe UI Emoji" panose="020B0502040204020203" pitchFamily="34" charset="0"/>
                <a:ea typeface="Segoe UI Emoji" panose="020B0502040204020203" pitchFamily="34" charset="0"/>
              </a:rPr>
              <a:t> COLETIVO – Audiência Pública</a:t>
            </a:r>
            <a:endParaRPr lang="pt-BR" sz="1400" dirty="0">
              <a:latin typeface="Segoe UI Emoji" panose="020B0502040204020203" pitchFamily="34" charset="0"/>
              <a:ea typeface="Segoe UI Emoji" panose="020B0502040204020203" pitchFamily="34" charset="0"/>
            </a:endParaRPr>
          </a:p>
        </p:txBody>
      </p:sp>
      <p:cxnSp>
        <p:nvCxnSpPr>
          <p:cNvPr id="8" name="Conector reto 7"/>
          <p:cNvCxnSpPr/>
          <p:nvPr userDrawn="1"/>
        </p:nvCxnSpPr>
        <p:spPr>
          <a:xfrm>
            <a:off x="0" y="498614"/>
            <a:ext cx="11353800" cy="0"/>
          </a:xfrm>
          <a:prstGeom prst="line">
            <a:avLst/>
          </a:prstGeom>
          <a:ln w="28575">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pic>
        <p:nvPicPr>
          <p:cNvPr id="10" name="Imagem 9"/>
          <p:cNvPicPr>
            <a:picLocks noChangeAspect="1"/>
          </p:cNvPicPr>
          <p:nvPr userDrawn="1"/>
        </p:nvPicPr>
        <p:blipFill rotWithShape="1">
          <a:blip r:embed="rId2">
            <a:extLst>
              <a:ext uri="{28A0092B-C50C-407E-A947-70E740481C1C}">
                <a14:useLocalDpi xmlns:a14="http://schemas.microsoft.com/office/drawing/2010/main" val="0"/>
              </a:ext>
            </a:extLst>
          </a:blip>
          <a:srcRect t="7905" b="5255"/>
          <a:stretch/>
        </p:blipFill>
        <p:spPr>
          <a:xfrm>
            <a:off x="11457295" y="97622"/>
            <a:ext cx="734705" cy="638021"/>
          </a:xfrm>
          <a:prstGeom prst="rect">
            <a:avLst/>
          </a:prstGeom>
        </p:spPr>
      </p:pic>
    </p:spTree>
    <p:extLst>
      <p:ext uri="{BB962C8B-B14F-4D97-AF65-F5344CB8AC3E}">
        <p14:creationId xmlns:p14="http://schemas.microsoft.com/office/powerpoint/2010/main" val="1447220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82B072C8-0B20-4A48-BB9C-714F8CEABD16}" type="datetimeFigureOut">
              <a:rPr lang="pt-BR" smtClean="0"/>
              <a:t>18/03/2024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8F6A1F5-CD87-46CB-B1B6-6C2E64E4D411}" type="slidenum">
              <a:rPr lang="pt-BR" smtClean="0"/>
              <a:t>‹nº›</a:t>
            </a:fld>
            <a:endParaRPr lang="pt-BR"/>
          </a:p>
        </p:txBody>
      </p:sp>
    </p:spTree>
    <p:extLst>
      <p:ext uri="{BB962C8B-B14F-4D97-AF65-F5344CB8AC3E}">
        <p14:creationId xmlns:p14="http://schemas.microsoft.com/office/powerpoint/2010/main" val="1683921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82B072C8-0B20-4A48-BB9C-714F8CEABD16}" type="datetimeFigureOut">
              <a:rPr lang="pt-BR" smtClean="0"/>
              <a:t>18/03/2024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8F6A1F5-CD87-46CB-B1B6-6C2E64E4D411}" type="slidenum">
              <a:rPr lang="pt-BR" smtClean="0"/>
              <a:t>‹nº›</a:t>
            </a:fld>
            <a:endParaRPr lang="pt-BR"/>
          </a:p>
        </p:txBody>
      </p:sp>
    </p:spTree>
    <p:extLst>
      <p:ext uri="{BB962C8B-B14F-4D97-AF65-F5344CB8AC3E}">
        <p14:creationId xmlns:p14="http://schemas.microsoft.com/office/powerpoint/2010/main" val="2104991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B072C8-0B20-4A48-BB9C-714F8CEABD16}" type="datetimeFigureOut">
              <a:rPr lang="pt-BR" smtClean="0"/>
              <a:t>18/03/2024</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A1F5-CD87-46CB-B1B6-6C2E64E4D411}" type="slidenum">
              <a:rPr lang="pt-BR" smtClean="0"/>
              <a:t>‹nº›</a:t>
            </a:fld>
            <a:endParaRPr lang="pt-BR"/>
          </a:p>
        </p:txBody>
      </p:sp>
    </p:spTree>
    <p:extLst>
      <p:ext uri="{BB962C8B-B14F-4D97-AF65-F5344CB8AC3E}">
        <p14:creationId xmlns:p14="http://schemas.microsoft.com/office/powerpoint/2010/main" val="16798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Layout" Target="../diagrams/layout2.xml"/><Relationship Id="rId7" Type="http://schemas.openxmlformats.org/officeDocument/2006/relationships/image" Target="../media/image35.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Layout" Target="../diagrams/layout3.xml"/><Relationship Id="rId7" Type="http://schemas.openxmlformats.org/officeDocument/2006/relationships/image" Target="../media/image37.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Layout" Target="../diagrams/layout4.xml"/><Relationship Id="rId7" Type="http://schemas.openxmlformats.org/officeDocument/2006/relationships/image" Target="../media/image39.jpe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Layout" Target="../diagrams/layout5.xml"/><Relationship Id="rId7" Type="http://schemas.openxmlformats.org/officeDocument/2006/relationships/image" Target="../media/image41.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diagramLayout" Target="../diagrams/layout6.xml"/><Relationship Id="rId7" Type="http://schemas.openxmlformats.org/officeDocument/2006/relationships/image" Target="../media/image321.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microsoft.com/office/2014/relationships/chartEx" Target="../charts/chartEx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2575773"/>
            <a:ext cx="12192000" cy="1378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 name="Título 1"/>
          <p:cNvSpPr>
            <a:spLocks noGrp="1"/>
          </p:cNvSpPr>
          <p:nvPr>
            <p:ph type="ctrTitle"/>
          </p:nvPr>
        </p:nvSpPr>
        <p:spPr>
          <a:xfrm>
            <a:off x="1491200" y="2989429"/>
            <a:ext cx="9144000" cy="598715"/>
          </a:xfrm>
        </p:spPr>
        <p:txBody>
          <a:bodyPr>
            <a:normAutofit/>
          </a:bodyPr>
          <a:lstStyle/>
          <a:p>
            <a:r>
              <a:rPr lang="pt-BR" sz="3100" b="1" dirty="0"/>
              <a:t>CONCESSÃO DO TRANSPORTE COLETIVO</a:t>
            </a:r>
            <a:endParaRPr lang="pt-BR" b="1" dirty="0"/>
          </a:p>
        </p:txBody>
      </p:sp>
      <p:sp>
        <p:nvSpPr>
          <p:cNvPr id="3" name="Subtítulo 2"/>
          <p:cNvSpPr>
            <a:spLocks noGrp="1"/>
          </p:cNvSpPr>
          <p:nvPr>
            <p:ph type="subTitle" idx="1"/>
          </p:nvPr>
        </p:nvSpPr>
        <p:spPr>
          <a:xfrm>
            <a:off x="3889951" y="4367468"/>
            <a:ext cx="4330576" cy="898072"/>
          </a:xfrm>
        </p:spPr>
        <p:txBody>
          <a:bodyPr>
            <a:noAutofit/>
          </a:bodyPr>
          <a:lstStyle/>
          <a:p>
            <a:r>
              <a:rPr lang="pt-BR" dirty="0"/>
              <a:t>Audiência Pública</a:t>
            </a:r>
          </a:p>
          <a:p>
            <a:endParaRPr lang="pt-BR" dirty="0"/>
          </a:p>
          <a:p>
            <a:r>
              <a:rPr lang="pt-BR" dirty="0"/>
              <a:t>18 de março de 2024</a:t>
            </a: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489" y="476428"/>
            <a:ext cx="2189500" cy="2189500"/>
          </a:xfrm>
          <a:prstGeom prst="rect">
            <a:avLst/>
          </a:prstGeom>
        </p:spPr>
      </p:pic>
    </p:spTree>
    <p:extLst>
      <p:ext uri="{BB962C8B-B14F-4D97-AF65-F5344CB8AC3E}">
        <p14:creationId xmlns:p14="http://schemas.microsoft.com/office/powerpoint/2010/main" val="352175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13"/>
          <p:cNvSpPr txBox="1"/>
          <p:nvPr/>
        </p:nvSpPr>
        <p:spPr>
          <a:xfrm>
            <a:off x="402770" y="873560"/>
            <a:ext cx="6157687" cy="369332"/>
          </a:xfrm>
          <a:prstGeom prst="rect">
            <a:avLst/>
          </a:prstGeom>
          <a:noFill/>
        </p:spPr>
        <p:txBody>
          <a:bodyPr wrap="square" rtlCol="0">
            <a:spAutoFit/>
          </a:bodyPr>
          <a:lstStyle/>
          <a:p>
            <a:r>
              <a:rPr lang="pt-BR" dirty="0"/>
              <a:t>Evolução da demanda do STPC no período 2010 a 2023</a:t>
            </a:r>
          </a:p>
        </p:txBody>
      </p:sp>
      <p:graphicFrame>
        <p:nvGraphicFramePr>
          <p:cNvPr id="5" name="Gráfico 4"/>
          <p:cNvGraphicFramePr>
            <a:graphicFrameLocks/>
          </p:cNvGraphicFramePr>
          <p:nvPr>
            <p:extLst>
              <p:ext uri="{D42A27DB-BD31-4B8C-83A1-F6EECF244321}">
                <p14:modId xmlns:p14="http://schemas.microsoft.com/office/powerpoint/2010/main" val="2613903425"/>
              </p:ext>
            </p:extLst>
          </p:nvPr>
        </p:nvGraphicFramePr>
        <p:xfrm>
          <a:off x="592428" y="2057400"/>
          <a:ext cx="10955930" cy="44850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96783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2A93FE0D-6069-9608-988C-B0B1EB04C1B4}"/>
              </a:ext>
            </a:extLst>
          </p:cNvPr>
          <p:cNvSpPr txBox="1"/>
          <p:nvPr/>
        </p:nvSpPr>
        <p:spPr>
          <a:xfrm>
            <a:off x="402770" y="873560"/>
            <a:ext cx="6157687" cy="369332"/>
          </a:xfrm>
          <a:prstGeom prst="rect">
            <a:avLst/>
          </a:prstGeom>
          <a:noFill/>
        </p:spPr>
        <p:txBody>
          <a:bodyPr wrap="square" rtlCol="0">
            <a:spAutoFit/>
          </a:bodyPr>
          <a:lstStyle/>
          <a:p>
            <a:r>
              <a:rPr lang="pt-BR" dirty="0"/>
              <a:t>Evolução da demanda do STPC no período mais recente</a:t>
            </a:r>
          </a:p>
        </p:txBody>
      </p:sp>
      <p:graphicFrame>
        <p:nvGraphicFramePr>
          <p:cNvPr id="5" name="Gráfico 4">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1110479106"/>
              </p:ext>
            </p:extLst>
          </p:nvPr>
        </p:nvGraphicFramePr>
        <p:xfrm>
          <a:off x="1081826" y="1879282"/>
          <a:ext cx="9749306" cy="45215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4344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402771" y="873560"/>
            <a:ext cx="5581470" cy="923330"/>
          </a:xfrm>
          <a:prstGeom prst="rect">
            <a:avLst/>
          </a:prstGeom>
          <a:noFill/>
        </p:spPr>
        <p:txBody>
          <a:bodyPr wrap="square" rtlCol="0">
            <a:spAutoFit/>
          </a:bodyPr>
          <a:lstStyle/>
          <a:p>
            <a:r>
              <a:rPr lang="pt-BR" dirty="0"/>
              <a:t>Quantidade de passageiros transportados no STPC por dia da semana relativo ao mês de outubro de 2023</a:t>
            </a:r>
          </a:p>
        </p:txBody>
      </p:sp>
      <p:sp>
        <p:nvSpPr>
          <p:cNvPr id="14" name="CaixaDeTexto 13"/>
          <p:cNvSpPr txBox="1"/>
          <p:nvPr/>
        </p:nvSpPr>
        <p:spPr>
          <a:xfrm>
            <a:off x="6273799" y="873560"/>
            <a:ext cx="5227322" cy="646331"/>
          </a:xfrm>
          <a:prstGeom prst="rect">
            <a:avLst/>
          </a:prstGeom>
          <a:noFill/>
        </p:spPr>
        <p:txBody>
          <a:bodyPr wrap="square" rtlCol="0">
            <a:spAutoFit/>
          </a:bodyPr>
          <a:lstStyle/>
          <a:p>
            <a:r>
              <a:rPr lang="pt-BR" dirty="0"/>
              <a:t>Demanda por dias tipo da semana relativa ao mês de outubro de 2023</a:t>
            </a:r>
          </a:p>
        </p:txBody>
      </p:sp>
      <p:cxnSp>
        <p:nvCxnSpPr>
          <p:cNvPr id="3" name="Conector reto 2"/>
          <p:cNvCxnSpPr/>
          <p:nvPr/>
        </p:nvCxnSpPr>
        <p:spPr>
          <a:xfrm>
            <a:off x="6066519" y="873560"/>
            <a:ext cx="0" cy="5820229"/>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graphicFrame>
        <p:nvGraphicFramePr>
          <p:cNvPr id="2" name="Gráfico 1">
            <a:extLst>
              <a:ext uri="{FF2B5EF4-FFF2-40B4-BE49-F238E27FC236}">
                <a16:creationId xmlns:a16="http://schemas.microsoft.com/office/drawing/2014/main" id="{00000000-0008-0000-0200-000002000000}"/>
              </a:ext>
            </a:extLst>
          </p:cNvPr>
          <p:cNvGraphicFramePr/>
          <p:nvPr>
            <p:extLst>
              <p:ext uri="{D42A27DB-BD31-4B8C-83A1-F6EECF244321}">
                <p14:modId xmlns:p14="http://schemas.microsoft.com/office/powerpoint/2010/main" val="2870670001"/>
              </p:ext>
            </p:extLst>
          </p:nvPr>
        </p:nvGraphicFramePr>
        <p:xfrm>
          <a:off x="402770" y="2477452"/>
          <a:ext cx="5296990" cy="33340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áfico 3">
            <a:extLst>
              <a:ext uri="{FF2B5EF4-FFF2-40B4-BE49-F238E27FC236}">
                <a16:creationId xmlns:a16="http://schemas.microsoft.com/office/drawing/2014/main" id="{00000000-0008-0000-0200-000004000000}"/>
              </a:ext>
            </a:extLst>
          </p:cNvPr>
          <p:cNvGraphicFramePr/>
          <p:nvPr>
            <p:extLst>
              <p:ext uri="{D42A27DB-BD31-4B8C-83A1-F6EECF244321}">
                <p14:modId xmlns:p14="http://schemas.microsoft.com/office/powerpoint/2010/main" val="144049521"/>
              </p:ext>
            </p:extLst>
          </p:nvPr>
        </p:nvGraphicFramePr>
        <p:xfrm>
          <a:off x="6273799" y="2477452"/>
          <a:ext cx="5043489" cy="30238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0645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402770" y="873560"/>
            <a:ext cx="5765801" cy="646331"/>
          </a:xfrm>
          <a:prstGeom prst="rect">
            <a:avLst/>
          </a:prstGeom>
          <a:noFill/>
        </p:spPr>
        <p:txBody>
          <a:bodyPr wrap="square" rtlCol="0">
            <a:spAutoFit/>
          </a:bodyPr>
          <a:lstStyle/>
          <a:p>
            <a:r>
              <a:rPr lang="pt-BR" dirty="0"/>
              <a:t>Distribuição horária da demanda em </a:t>
            </a:r>
            <a:r>
              <a:rPr lang="pt-BR" b="1" dirty="0"/>
              <a:t>dias úteis</a:t>
            </a:r>
            <a:r>
              <a:rPr lang="pt-BR" dirty="0"/>
              <a:t> (somente cartões eletrônicos)</a:t>
            </a:r>
          </a:p>
        </p:txBody>
      </p:sp>
      <p:sp>
        <p:nvSpPr>
          <p:cNvPr id="14" name="CaixaDeTexto 13"/>
          <p:cNvSpPr txBox="1"/>
          <p:nvPr/>
        </p:nvSpPr>
        <p:spPr>
          <a:xfrm>
            <a:off x="6273798" y="873560"/>
            <a:ext cx="5765801" cy="646331"/>
          </a:xfrm>
          <a:prstGeom prst="rect">
            <a:avLst/>
          </a:prstGeom>
          <a:noFill/>
        </p:spPr>
        <p:txBody>
          <a:bodyPr wrap="square" rtlCol="0">
            <a:spAutoFit/>
          </a:bodyPr>
          <a:lstStyle/>
          <a:p>
            <a:r>
              <a:rPr lang="pt-BR" dirty="0"/>
              <a:t>Distribuição horária da demanda aos </a:t>
            </a:r>
            <a:r>
              <a:rPr lang="pt-BR" b="1" dirty="0"/>
              <a:t>sábados</a:t>
            </a:r>
            <a:r>
              <a:rPr lang="pt-BR" dirty="0"/>
              <a:t> (somente cartões eletrônicos)</a:t>
            </a:r>
          </a:p>
        </p:txBody>
      </p:sp>
      <p:cxnSp>
        <p:nvCxnSpPr>
          <p:cNvPr id="3" name="Conector reto 2"/>
          <p:cNvCxnSpPr/>
          <p:nvPr/>
        </p:nvCxnSpPr>
        <p:spPr>
          <a:xfrm>
            <a:off x="6066519" y="873560"/>
            <a:ext cx="0" cy="5820229"/>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graphicFrame>
        <p:nvGraphicFramePr>
          <p:cNvPr id="8" name="Gráfico 7"/>
          <p:cNvGraphicFramePr/>
          <p:nvPr>
            <p:extLst>
              <p:ext uri="{D42A27DB-BD31-4B8C-83A1-F6EECF244321}">
                <p14:modId xmlns:p14="http://schemas.microsoft.com/office/powerpoint/2010/main" val="1712391352"/>
              </p:ext>
            </p:extLst>
          </p:nvPr>
        </p:nvGraphicFramePr>
        <p:xfrm>
          <a:off x="6273798" y="2041812"/>
          <a:ext cx="5184000" cy="32617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Gráfico 1">
            <a:extLst>
              <a:ext uri="{FF2B5EF4-FFF2-40B4-BE49-F238E27FC236}">
                <a16:creationId xmlns:a16="http://schemas.microsoft.com/office/drawing/2014/main" id="{1732ABB8-9C82-96CA-A40C-BB367418F273}"/>
              </a:ext>
            </a:extLst>
          </p:cNvPr>
          <p:cNvGraphicFramePr/>
          <p:nvPr>
            <p:extLst>
              <p:ext uri="{D42A27DB-BD31-4B8C-83A1-F6EECF244321}">
                <p14:modId xmlns:p14="http://schemas.microsoft.com/office/powerpoint/2010/main" val="382376032"/>
              </p:ext>
            </p:extLst>
          </p:nvPr>
        </p:nvGraphicFramePr>
        <p:xfrm>
          <a:off x="462961" y="2128753"/>
          <a:ext cx="5297758" cy="3066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1287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402771" y="717310"/>
            <a:ext cx="3557384" cy="369332"/>
          </a:xfrm>
          <a:prstGeom prst="rect">
            <a:avLst/>
          </a:prstGeom>
          <a:noFill/>
        </p:spPr>
        <p:txBody>
          <a:bodyPr wrap="none" rtlCol="0">
            <a:spAutoFit/>
          </a:bodyPr>
          <a:lstStyle/>
          <a:p>
            <a:r>
              <a:rPr lang="pt-BR" dirty="0"/>
              <a:t>Demanda por tipo de pagamento</a:t>
            </a:r>
          </a:p>
        </p:txBody>
      </p:sp>
      <p:graphicFrame>
        <p:nvGraphicFramePr>
          <p:cNvPr id="4" name="Gráfico 3">
            <a:extLst>
              <a:ext uri="{FF2B5EF4-FFF2-40B4-BE49-F238E27FC236}">
                <a16:creationId xmlns:a16="http://schemas.microsoft.com/office/drawing/2014/main" id="{B6D8497C-7ABA-8287-9D32-0EBE7AC0DA7E}"/>
              </a:ext>
            </a:extLst>
          </p:cNvPr>
          <p:cNvGraphicFramePr/>
          <p:nvPr>
            <p:extLst>
              <p:ext uri="{D42A27DB-BD31-4B8C-83A1-F6EECF244321}">
                <p14:modId xmlns:p14="http://schemas.microsoft.com/office/powerpoint/2010/main" val="3949621735"/>
              </p:ext>
            </p:extLst>
          </p:nvPr>
        </p:nvGraphicFramePr>
        <p:xfrm>
          <a:off x="3657601" y="1669144"/>
          <a:ext cx="5936342" cy="45139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29513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678829" y="3057406"/>
            <a:ext cx="6907368" cy="51163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700" b="1" dirty="0">
                <a:solidFill>
                  <a:schemeClr val="accent6">
                    <a:lumMod val="50000"/>
                  </a:schemeClr>
                </a:solidFill>
                <a:latin typeface="Verdana" panose="020B0604030504040204" pitchFamily="34" charset="0"/>
                <a:ea typeface="Verdana" panose="020B0604030504040204" pitchFamily="34" charset="0"/>
              </a:rPr>
              <a:t>Serviço de fretamento</a:t>
            </a:r>
          </a:p>
        </p:txBody>
      </p:sp>
      <p:cxnSp>
        <p:nvCxnSpPr>
          <p:cNvPr id="8" name="Conector reto 7"/>
          <p:cNvCxnSpPr/>
          <p:nvPr/>
        </p:nvCxnSpPr>
        <p:spPr>
          <a:xfrm>
            <a:off x="1741714" y="3659189"/>
            <a:ext cx="8697686" cy="0"/>
          </a:xfrm>
          <a:prstGeom prst="line">
            <a:avLst/>
          </a:prstGeom>
          <a:ln w="38100">
            <a:solidFill>
              <a:schemeClr val="accent6">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250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02771" y="717310"/>
            <a:ext cx="2441694" cy="369332"/>
          </a:xfrm>
          <a:prstGeom prst="rect">
            <a:avLst/>
          </a:prstGeom>
          <a:noFill/>
        </p:spPr>
        <p:txBody>
          <a:bodyPr wrap="none" rtlCol="0">
            <a:spAutoFit/>
          </a:bodyPr>
          <a:lstStyle/>
          <a:p>
            <a:r>
              <a:rPr lang="pt-BR" dirty="0"/>
              <a:t>Serviço de fretamento</a:t>
            </a:r>
          </a:p>
        </p:txBody>
      </p:sp>
      <p:sp>
        <p:nvSpPr>
          <p:cNvPr id="3" name="CaixaDeTexto 2"/>
          <p:cNvSpPr txBox="1"/>
          <p:nvPr/>
        </p:nvSpPr>
        <p:spPr>
          <a:xfrm>
            <a:off x="402771" y="1656718"/>
            <a:ext cx="5347789" cy="2646878"/>
          </a:xfrm>
          <a:prstGeom prst="rect">
            <a:avLst/>
          </a:prstGeom>
          <a:noFill/>
        </p:spPr>
        <p:txBody>
          <a:bodyPr wrap="square" rtlCol="0">
            <a:spAutoFit/>
          </a:bodyPr>
          <a:lstStyle/>
          <a:p>
            <a:pPr algn="just">
              <a:spcBef>
                <a:spcPts val="600"/>
              </a:spcBef>
              <a:spcAft>
                <a:spcPts val="600"/>
              </a:spcAft>
            </a:pPr>
            <a:r>
              <a:rPr lang="pt-BR" dirty="0"/>
              <a:t>Dados obtidos através da pesquisa aplicada com empresas de Extrema.</a:t>
            </a:r>
          </a:p>
          <a:p>
            <a:pPr marL="285750" indent="-285750" algn="just">
              <a:spcBef>
                <a:spcPts val="600"/>
              </a:spcBef>
              <a:spcAft>
                <a:spcPts val="600"/>
              </a:spcAft>
              <a:buFont typeface="Arial" panose="020B0604020202020204" pitchFamily="34" charset="0"/>
              <a:buChar char="•"/>
            </a:pPr>
            <a:r>
              <a:rPr lang="pt-BR" dirty="0"/>
              <a:t>2.350 colaboradores que residem em Extrema;</a:t>
            </a:r>
          </a:p>
          <a:p>
            <a:pPr marL="285750" indent="-285750" algn="just">
              <a:spcBef>
                <a:spcPts val="600"/>
              </a:spcBef>
              <a:spcAft>
                <a:spcPts val="600"/>
              </a:spcAft>
              <a:buFont typeface="Arial" panose="020B0604020202020204" pitchFamily="34" charset="0"/>
              <a:buChar char="•"/>
            </a:pPr>
            <a:r>
              <a:rPr lang="pt-BR" dirty="0"/>
              <a:t>1.987 ou 85% utilizam o transporte fretado;</a:t>
            </a:r>
          </a:p>
          <a:p>
            <a:pPr marL="285750" indent="-285750" algn="just">
              <a:spcBef>
                <a:spcPts val="600"/>
              </a:spcBef>
              <a:spcAft>
                <a:spcPts val="600"/>
              </a:spcAft>
              <a:buFont typeface="Arial" panose="020B0604020202020204" pitchFamily="34" charset="0"/>
              <a:buChar char="•"/>
            </a:pPr>
            <a:r>
              <a:rPr lang="pt-BR" dirty="0"/>
              <a:t>256 ou 11% utilizam o vale transporte</a:t>
            </a:r>
          </a:p>
          <a:p>
            <a:pPr marL="285750" indent="-285750" algn="just">
              <a:spcBef>
                <a:spcPts val="600"/>
              </a:spcBef>
              <a:spcAft>
                <a:spcPts val="600"/>
              </a:spcAft>
              <a:buFont typeface="Arial" panose="020B0604020202020204" pitchFamily="34" charset="0"/>
              <a:buChar char="•"/>
            </a:pPr>
            <a:r>
              <a:rPr lang="pt-BR" dirty="0"/>
              <a:t>107 colaboradores ou 5% utilizam serviços de transporte próprio da empresa. </a:t>
            </a:r>
          </a:p>
        </p:txBody>
      </p:sp>
      <p:graphicFrame>
        <p:nvGraphicFramePr>
          <p:cNvPr id="4" name="Gráfico 3"/>
          <p:cNvGraphicFramePr/>
          <p:nvPr>
            <p:extLst>
              <p:ext uri="{D42A27DB-BD31-4B8C-83A1-F6EECF244321}">
                <p14:modId xmlns:p14="http://schemas.microsoft.com/office/powerpoint/2010/main" val="715290053"/>
              </p:ext>
            </p:extLst>
          </p:nvPr>
        </p:nvGraphicFramePr>
        <p:xfrm>
          <a:off x="6095999" y="2268380"/>
          <a:ext cx="5876925" cy="3698441"/>
        </p:xfrm>
        <a:graphic>
          <a:graphicData uri="http://schemas.openxmlformats.org/drawingml/2006/chart">
            <c:chart xmlns:c="http://schemas.openxmlformats.org/drawingml/2006/chart" xmlns:r="http://schemas.openxmlformats.org/officeDocument/2006/relationships" r:id="rId2"/>
          </a:graphicData>
        </a:graphic>
      </p:graphicFrame>
      <p:sp>
        <p:nvSpPr>
          <p:cNvPr id="5" name="CaixaDeTexto 4"/>
          <p:cNvSpPr txBox="1"/>
          <p:nvPr/>
        </p:nvSpPr>
        <p:spPr>
          <a:xfrm>
            <a:off x="6096000" y="1585598"/>
            <a:ext cx="5876925" cy="369332"/>
          </a:xfrm>
          <a:prstGeom prst="rect">
            <a:avLst/>
          </a:prstGeom>
          <a:noFill/>
        </p:spPr>
        <p:txBody>
          <a:bodyPr wrap="square" rtlCol="0">
            <a:spAutoFit/>
          </a:bodyPr>
          <a:lstStyle/>
          <a:p>
            <a:pPr algn="ctr"/>
            <a:r>
              <a:rPr lang="pt-BR" dirty="0"/>
              <a:t>Distribuição dos colaboradores por faixa horária</a:t>
            </a:r>
          </a:p>
        </p:txBody>
      </p:sp>
    </p:spTree>
    <p:extLst>
      <p:ext uri="{BB962C8B-B14F-4D97-AF65-F5344CB8AC3E}">
        <p14:creationId xmlns:p14="http://schemas.microsoft.com/office/powerpoint/2010/main" val="2592501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02771" y="717310"/>
            <a:ext cx="2441694" cy="369332"/>
          </a:xfrm>
          <a:prstGeom prst="rect">
            <a:avLst/>
          </a:prstGeom>
          <a:noFill/>
        </p:spPr>
        <p:txBody>
          <a:bodyPr wrap="none" rtlCol="0">
            <a:spAutoFit/>
          </a:bodyPr>
          <a:lstStyle/>
          <a:p>
            <a:r>
              <a:rPr lang="pt-BR" dirty="0"/>
              <a:t>Serviço de fretamento</a:t>
            </a:r>
          </a:p>
        </p:txBody>
      </p:sp>
      <p:sp>
        <p:nvSpPr>
          <p:cNvPr id="5" name="CaixaDeTexto 4"/>
          <p:cNvSpPr txBox="1"/>
          <p:nvPr/>
        </p:nvSpPr>
        <p:spPr>
          <a:xfrm>
            <a:off x="402771" y="1441908"/>
            <a:ext cx="3632020" cy="923330"/>
          </a:xfrm>
          <a:prstGeom prst="rect">
            <a:avLst/>
          </a:prstGeom>
          <a:noFill/>
        </p:spPr>
        <p:txBody>
          <a:bodyPr wrap="square" rtlCol="0">
            <a:spAutoFit/>
          </a:bodyPr>
          <a:lstStyle/>
          <a:p>
            <a:r>
              <a:rPr lang="pt-BR" dirty="0"/>
              <a:t>Distribuição dos estabelecimentos industriais e logísticos</a:t>
            </a: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0340" y="728663"/>
            <a:ext cx="7249340" cy="5519946"/>
          </a:xfrm>
          <a:prstGeom prst="rect">
            <a:avLst/>
          </a:prstGeom>
        </p:spPr>
      </p:pic>
    </p:spTree>
    <p:extLst>
      <p:ext uri="{BB962C8B-B14F-4D97-AF65-F5344CB8AC3E}">
        <p14:creationId xmlns:p14="http://schemas.microsoft.com/office/powerpoint/2010/main" val="3531227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402771" y="1251884"/>
            <a:ext cx="5461000" cy="5370701"/>
          </a:xfrm>
          <a:prstGeom prst="rect">
            <a:avLst/>
          </a:prstGeom>
          <a:noFill/>
        </p:spPr>
        <p:txBody>
          <a:bodyPr wrap="square" rtlCol="0">
            <a:spAutoFit/>
          </a:bodyPr>
          <a:lstStyle/>
          <a:p>
            <a:r>
              <a:rPr lang="pt-BR" dirty="0"/>
              <a:t>Período: 11/04/2023 a 16/05/2023</a:t>
            </a:r>
          </a:p>
          <a:p>
            <a:endParaRPr lang="pt-BR" dirty="0"/>
          </a:p>
          <a:p>
            <a:r>
              <a:rPr lang="pt-BR" dirty="0"/>
              <a:t>Participação: 923 pessoas</a:t>
            </a:r>
          </a:p>
          <a:p>
            <a:endParaRPr lang="pt-BR" dirty="0"/>
          </a:p>
          <a:p>
            <a:r>
              <a:rPr lang="pt-BR" dirty="0"/>
              <a:t>02 Blocos:</a:t>
            </a:r>
          </a:p>
          <a:p>
            <a:endParaRPr lang="pt-BR" dirty="0"/>
          </a:p>
          <a:p>
            <a:pPr>
              <a:spcBef>
                <a:spcPts val="600"/>
              </a:spcBef>
              <a:spcAft>
                <a:spcPts val="600"/>
              </a:spcAft>
            </a:pPr>
            <a:r>
              <a:rPr lang="pt-BR" dirty="0"/>
              <a:t>	1º – Identificação do perfil do participante</a:t>
            </a:r>
          </a:p>
          <a:p>
            <a:pPr>
              <a:spcBef>
                <a:spcPts val="600"/>
              </a:spcBef>
              <a:spcAft>
                <a:spcPts val="600"/>
              </a:spcAft>
            </a:pPr>
            <a:r>
              <a:rPr lang="pt-BR" dirty="0"/>
              <a:t>	2º – Identificação dos hábitos de utilização 	do transporte coletivo e outros modos</a:t>
            </a:r>
          </a:p>
          <a:p>
            <a:pPr>
              <a:spcBef>
                <a:spcPts val="600"/>
              </a:spcBef>
              <a:spcAft>
                <a:spcPts val="600"/>
              </a:spcAft>
            </a:pPr>
            <a:endParaRPr lang="pt-BR" dirty="0"/>
          </a:p>
          <a:p>
            <a:pPr>
              <a:spcBef>
                <a:spcPts val="600"/>
              </a:spcBef>
              <a:spcAft>
                <a:spcPts val="600"/>
              </a:spcAft>
            </a:pPr>
            <a:r>
              <a:rPr lang="pt-BR" dirty="0"/>
              <a:t>Maior participação do </a:t>
            </a:r>
            <a:r>
              <a:rPr lang="pt-BR" b="1" dirty="0"/>
              <a:t>gênero feminino com 73%</a:t>
            </a:r>
            <a:r>
              <a:rPr lang="pt-BR" dirty="0"/>
              <a:t>.</a:t>
            </a:r>
          </a:p>
          <a:p>
            <a:pPr>
              <a:spcBef>
                <a:spcPts val="600"/>
              </a:spcBef>
              <a:spcAft>
                <a:spcPts val="600"/>
              </a:spcAft>
            </a:pPr>
            <a:r>
              <a:rPr lang="pt-BR" dirty="0"/>
              <a:t>A maior parte são </a:t>
            </a:r>
            <a:r>
              <a:rPr lang="pt-BR" b="1" dirty="0"/>
              <a:t>jovens</a:t>
            </a:r>
            <a:r>
              <a:rPr lang="pt-BR" dirty="0"/>
              <a:t> com </a:t>
            </a:r>
            <a:r>
              <a:rPr lang="pt-BR" b="1" dirty="0"/>
              <a:t>idade inferior a 35 anos</a:t>
            </a:r>
            <a:r>
              <a:rPr lang="pt-BR" dirty="0"/>
              <a:t>, com </a:t>
            </a:r>
            <a:r>
              <a:rPr lang="pt-BR" b="1" dirty="0"/>
              <a:t>ensino médio e superior incompleto</a:t>
            </a:r>
            <a:r>
              <a:rPr lang="pt-BR" dirty="0"/>
              <a:t>.</a:t>
            </a:r>
          </a:p>
          <a:p>
            <a:pPr>
              <a:spcBef>
                <a:spcPts val="600"/>
              </a:spcBef>
              <a:spcAft>
                <a:spcPts val="600"/>
              </a:spcAft>
            </a:pPr>
            <a:r>
              <a:rPr lang="pt-BR" dirty="0"/>
              <a:t>Os bairros da </a:t>
            </a:r>
            <a:r>
              <a:rPr lang="pt-BR" b="1" dirty="0"/>
              <a:t>Roseira</a:t>
            </a:r>
            <a:r>
              <a:rPr lang="pt-BR" dirty="0"/>
              <a:t>, </a:t>
            </a:r>
            <a:r>
              <a:rPr lang="pt-BR" b="1" dirty="0"/>
              <a:t>Mantiqueira</a:t>
            </a:r>
            <a:r>
              <a:rPr lang="pt-BR" dirty="0"/>
              <a:t>, </a:t>
            </a:r>
            <a:r>
              <a:rPr lang="pt-BR" b="1" dirty="0"/>
              <a:t>Ponte Nova</a:t>
            </a:r>
            <a:r>
              <a:rPr lang="pt-BR" dirty="0"/>
              <a:t> e </a:t>
            </a:r>
            <a:r>
              <a:rPr lang="pt-BR" b="1" dirty="0"/>
              <a:t>Tenentes</a:t>
            </a:r>
            <a:r>
              <a:rPr lang="pt-BR" dirty="0"/>
              <a:t> foram os bairros com </a:t>
            </a:r>
            <a:r>
              <a:rPr lang="pt-BR" b="1" dirty="0"/>
              <a:t>maior número de participantes</a:t>
            </a:r>
            <a:r>
              <a:rPr lang="pt-BR" dirty="0"/>
              <a:t> na enquete.</a:t>
            </a:r>
          </a:p>
        </p:txBody>
      </p:sp>
      <p:sp>
        <p:nvSpPr>
          <p:cNvPr id="5" name="CaixaDeTexto 4"/>
          <p:cNvSpPr txBox="1"/>
          <p:nvPr/>
        </p:nvSpPr>
        <p:spPr>
          <a:xfrm>
            <a:off x="402771" y="717310"/>
            <a:ext cx="2416046" cy="369332"/>
          </a:xfrm>
          <a:prstGeom prst="rect">
            <a:avLst/>
          </a:prstGeom>
          <a:noFill/>
        </p:spPr>
        <p:txBody>
          <a:bodyPr wrap="none" rtlCol="0">
            <a:spAutoFit/>
          </a:bodyPr>
          <a:lstStyle/>
          <a:p>
            <a:r>
              <a:rPr lang="pt-BR" dirty="0"/>
              <a:t>Consulta à população</a:t>
            </a:r>
          </a:p>
        </p:txBody>
      </p:sp>
      <p:sp>
        <p:nvSpPr>
          <p:cNvPr id="8" name="CaixaDeTexto 7"/>
          <p:cNvSpPr txBox="1"/>
          <p:nvPr/>
        </p:nvSpPr>
        <p:spPr>
          <a:xfrm>
            <a:off x="6273799" y="1251883"/>
            <a:ext cx="5461000" cy="5355312"/>
          </a:xfrm>
          <a:prstGeom prst="rect">
            <a:avLst/>
          </a:prstGeom>
          <a:noFill/>
        </p:spPr>
        <p:txBody>
          <a:bodyPr wrap="square" rtlCol="0">
            <a:spAutoFit/>
          </a:bodyPr>
          <a:lstStyle/>
          <a:p>
            <a:pPr algn="just"/>
            <a:r>
              <a:rPr lang="pt-BR" b="1" dirty="0"/>
              <a:t>58,8%</a:t>
            </a:r>
            <a:r>
              <a:rPr lang="pt-BR" dirty="0"/>
              <a:t> </a:t>
            </a:r>
            <a:r>
              <a:rPr lang="pt-BR" b="1" dirty="0"/>
              <a:t>utilizam</a:t>
            </a:r>
            <a:r>
              <a:rPr lang="pt-BR" dirty="0"/>
              <a:t> o transporte coletivo </a:t>
            </a:r>
            <a:r>
              <a:rPr lang="pt-BR" b="1" dirty="0"/>
              <a:t>com frequência</a:t>
            </a:r>
            <a:r>
              <a:rPr lang="pt-BR" dirty="0"/>
              <a:t>.</a:t>
            </a:r>
          </a:p>
          <a:p>
            <a:pPr algn="just"/>
            <a:endParaRPr lang="pt-BR" dirty="0"/>
          </a:p>
          <a:p>
            <a:pPr algn="just"/>
            <a:r>
              <a:rPr lang="pt-BR" b="1" dirty="0"/>
              <a:t>46% dependem</a:t>
            </a:r>
            <a:r>
              <a:rPr lang="pt-BR" dirty="0"/>
              <a:t> do serviço de transporte coletivo municipal.</a:t>
            </a:r>
          </a:p>
          <a:p>
            <a:pPr algn="just"/>
            <a:endParaRPr lang="pt-BR" dirty="0"/>
          </a:p>
          <a:p>
            <a:pPr algn="just"/>
            <a:r>
              <a:rPr lang="pt-BR" b="1" dirty="0"/>
              <a:t>50% utilizam as linhas urbanas</a:t>
            </a:r>
            <a:r>
              <a:rPr lang="pt-BR" dirty="0"/>
              <a:t>.</a:t>
            </a:r>
          </a:p>
          <a:p>
            <a:pPr algn="just"/>
            <a:endParaRPr lang="pt-BR" dirty="0"/>
          </a:p>
          <a:p>
            <a:pPr algn="just"/>
            <a:r>
              <a:rPr lang="pt-BR" b="1" dirty="0"/>
              <a:t>21%</a:t>
            </a:r>
            <a:r>
              <a:rPr lang="pt-BR" dirty="0"/>
              <a:t> dos participantes informaram que os bairros onde moram </a:t>
            </a:r>
            <a:r>
              <a:rPr lang="pt-BR" b="1" dirty="0"/>
              <a:t>não são atendidos</a:t>
            </a:r>
            <a:r>
              <a:rPr lang="pt-BR" dirty="0"/>
              <a:t> pelo serviço de transporte coletivo.</a:t>
            </a:r>
          </a:p>
          <a:p>
            <a:pPr algn="just"/>
            <a:endParaRPr lang="pt-BR" dirty="0"/>
          </a:p>
          <a:p>
            <a:pPr algn="just"/>
            <a:r>
              <a:rPr lang="pt-BR" dirty="0"/>
              <a:t>Dos participantes que </a:t>
            </a:r>
            <a:r>
              <a:rPr lang="pt-BR" b="1" dirty="0"/>
              <a:t>não são atendidos</a:t>
            </a:r>
            <a:r>
              <a:rPr lang="pt-BR" dirty="0"/>
              <a:t> pelo serviço de transporte coletivo, </a:t>
            </a:r>
            <a:r>
              <a:rPr lang="pt-BR" b="1" dirty="0"/>
              <a:t>80%</a:t>
            </a:r>
            <a:r>
              <a:rPr lang="pt-BR" dirty="0"/>
              <a:t> disseram que </a:t>
            </a:r>
            <a:r>
              <a:rPr lang="pt-BR" b="1" dirty="0"/>
              <a:t>usariam</a:t>
            </a:r>
            <a:r>
              <a:rPr lang="pt-BR" dirty="0"/>
              <a:t> o transporte coletivo caso haja a </a:t>
            </a:r>
            <a:r>
              <a:rPr lang="pt-BR" b="1" dirty="0"/>
              <a:t>ampliação</a:t>
            </a:r>
            <a:r>
              <a:rPr lang="pt-BR" dirty="0"/>
              <a:t> do atendimento.</a:t>
            </a:r>
          </a:p>
          <a:p>
            <a:endParaRPr lang="pt-BR" dirty="0"/>
          </a:p>
          <a:p>
            <a:r>
              <a:rPr lang="pt-BR" b="1" dirty="0"/>
              <a:t>81%</a:t>
            </a:r>
            <a:r>
              <a:rPr lang="pt-BR" dirty="0"/>
              <a:t> disseram que </a:t>
            </a:r>
            <a:r>
              <a:rPr lang="pt-BR" b="1" dirty="0"/>
              <a:t>pagam</a:t>
            </a:r>
            <a:r>
              <a:rPr lang="pt-BR" dirty="0"/>
              <a:t> o transporte coletivo com </a:t>
            </a:r>
            <a:r>
              <a:rPr lang="pt-BR" b="1" dirty="0"/>
              <a:t>dinheiro</a:t>
            </a:r>
            <a:r>
              <a:rPr lang="pt-BR" dirty="0"/>
              <a:t>.</a:t>
            </a:r>
          </a:p>
        </p:txBody>
      </p:sp>
    </p:spTree>
    <p:extLst>
      <p:ext uri="{BB962C8B-B14F-4D97-AF65-F5344CB8AC3E}">
        <p14:creationId xmlns:p14="http://schemas.microsoft.com/office/powerpoint/2010/main" val="1333682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921409" y="1411541"/>
            <a:ext cx="7376887" cy="5062924"/>
          </a:xfrm>
          <a:prstGeom prst="rect">
            <a:avLst/>
          </a:prstGeom>
          <a:noFill/>
        </p:spPr>
        <p:txBody>
          <a:bodyPr wrap="square" rtlCol="0">
            <a:spAutoFit/>
          </a:bodyPr>
          <a:lstStyle/>
          <a:p>
            <a:pPr algn="just"/>
            <a:r>
              <a:rPr lang="pt-BR" b="1" dirty="0"/>
              <a:t>Baixa participação</a:t>
            </a:r>
            <a:r>
              <a:rPr lang="pt-BR" dirty="0"/>
              <a:t> do transporte coletivo. Índice de mobilidade de 3,8 viagens diárias para cada 100 habitantes.</a:t>
            </a:r>
          </a:p>
          <a:p>
            <a:pPr algn="just"/>
            <a:endParaRPr lang="pt-BR" dirty="0"/>
          </a:p>
          <a:p>
            <a:pPr algn="just"/>
            <a:r>
              <a:rPr lang="pt-BR" b="1" dirty="0"/>
              <a:t>Queda na demanda. </a:t>
            </a:r>
            <a:r>
              <a:rPr lang="pt-BR" dirty="0"/>
              <a:t>Atualmente são transportados aproximadamente 20% menos usuários do que antes da pandemia.</a:t>
            </a:r>
          </a:p>
          <a:p>
            <a:pPr algn="just"/>
            <a:endParaRPr lang="pt-BR" b="1" dirty="0"/>
          </a:p>
          <a:p>
            <a:pPr algn="just"/>
            <a:r>
              <a:rPr lang="pt-BR" b="1" dirty="0"/>
              <a:t>Perda de competitividade </a:t>
            </a:r>
            <a:r>
              <a:rPr lang="pt-BR" dirty="0"/>
              <a:t>do serviço de transporte coletivo.</a:t>
            </a:r>
          </a:p>
          <a:p>
            <a:pPr algn="just"/>
            <a:endParaRPr lang="pt-BR" b="1" dirty="0"/>
          </a:p>
          <a:p>
            <a:pPr marL="285750" indent="-285750" algn="just">
              <a:spcBef>
                <a:spcPts val="600"/>
              </a:spcBef>
              <a:spcAft>
                <a:spcPts val="600"/>
              </a:spcAft>
              <a:buFont typeface="Arial" panose="020B0604020202020204" pitchFamily="34" charset="0"/>
              <a:buChar char="•"/>
            </a:pPr>
            <a:r>
              <a:rPr lang="pt-BR" dirty="0"/>
              <a:t>Padrão de oferta (grandes intervalos, tempos de espera, regularidade e falta de informação ao usuário).</a:t>
            </a:r>
          </a:p>
          <a:p>
            <a:pPr marL="285750" indent="-285750" algn="just">
              <a:spcBef>
                <a:spcPts val="600"/>
              </a:spcBef>
              <a:spcAft>
                <a:spcPts val="600"/>
              </a:spcAft>
              <a:buFont typeface="Arial" panose="020B0604020202020204" pitchFamily="34" charset="0"/>
              <a:buChar char="•"/>
            </a:pPr>
            <a:r>
              <a:rPr lang="pt-BR" dirty="0"/>
              <a:t>Bairros sem atendimento.</a:t>
            </a:r>
          </a:p>
          <a:p>
            <a:pPr marL="285750" indent="-285750" algn="just">
              <a:spcBef>
                <a:spcPts val="600"/>
              </a:spcBef>
              <a:spcAft>
                <a:spcPts val="600"/>
              </a:spcAft>
              <a:buFont typeface="Arial" panose="020B0604020202020204" pitchFamily="34" charset="0"/>
              <a:buChar char="•"/>
            </a:pPr>
            <a:r>
              <a:rPr lang="pt-BR" dirty="0"/>
              <a:t>Ausência, no passado, de investimentos no STPC que não acompanhou o dinamismo econômico da cidade.</a:t>
            </a:r>
          </a:p>
          <a:p>
            <a:pPr marL="285750" indent="-285750" algn="just">
              <a:spcBef>
                <a:spcPts val="600"/>
              </a:spcBef>
              <a:spcAft>
                <a:spcPts val="600"/>
              </a:spcAft>
              <a:buFont typeface="Arial" panose="020B0604020202020204" pitchFamily="34" charset="0"/>
              <a:buChar char="•"/>
            </a:pPr>
            <a:r>
              <a:rPr lang="pt-BR" dirty="0"/>
              <a:t>O transporte fretado oferecido pelas empresas agrava a redução de demandas e receitas que afetam diretamente a expansão dos valores dos subsídios pagos pelo Município. </a:t>
            </a:r>
          </a:p>
        </p:txBody>
      </p:sp>
      <p:sp>
        <p:nvSpPr>
          <p:cNvPr id="5" name="CaixaDeTexto 4"/>
          <p:cNvSpPr txBox="1"/>
          <p:nvPr/>
        </p:nvSpPr>
        <p:spPr>
          <a:xfrm>
            <a:off x="402771" y="717310"/>
            <a:ext cx="2518638" cy="369332"/>
          </a:xfrm>
          <a:prstGeom prst="rect">
            <a:avLst/>
          </a:prstGeom>
          <a:noFill/>
        </p:spPr>
        <p:txBody>
          <a:bodyPr wrap="none" rtlCol="0">
            <a:spAutoFit/>
          </a:bodyPr>
          <a:lstStyle/>
          <a:p>
            <a:r>
              <a:rPr lang="pt-BR" dirty="0"/>
              <a:t>Síntese do diagnóstico</a:t>
            </a:r>
          </a:p>
        </p:txBody>
      </p:sp>
    </p:spTree>
    <p:extLst>
      <p:ext uri="{BB962C8B-B14F-4D97-AF65-F5344CB8AC3E}">
        <p14:creationId xmlns:p14="http://schemas.microsoft.com/office/powerpoint/2010/main" val="1469463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834242" y="3104018"/>
            <a:ext cx="8512629" cy="540431"/>
          </a:xfrm>
          <a:prstGeom prst="rect">
            <a:avLst/>
          </a:prstGeom>
        </p:spPr>
        <p:txBody>
          <a:bodyP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b="1" dirty="0">
                <a:solidFill>
                  <a:schemeClr val="accent6">
                    <a:lumMod val="50000"/>
                  </a:schemeClr>
                </a:solidFill>
                <a:latin typeface="Verdana" panose="020B0604030504040204" pitchFamily="34" charset="0"/>
                <a:ea typeface="Verdana" panose="020B0604030504040204" pitchFamily="34" charset="0"/>
              </a:rPr>
              <a:t>Características do  transporte coletivo atual</a:t>
            </a:r>
          </a:p>
        </p:txBody>
      </p:sp>
      <p:cxnSp>
        <p:nvCxnSpPr>
          <p:cNvPr id="3" name="Conector reto 2"/>
          <p:cNvCxnSpPr/>
          <p:nvPr/>
        </p:nvCxnSpPr>
        <p:spPr>
          <a:xfrm>
            <a:off x="1741714" y="3659189"/>
            <a:ext cx="8697686" cy="0"/>
          </a:xfrm>
          <a:prstGeom prst="line">
            <a:avLst/>
          </a:prstGeom>
          <a:ln w="38100">
            <a:solidFill>
              <a:schemeClr val="accent6">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479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380583" y="2991982"/>
            <a:ext cx="7503859" cy="437018"/>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700" b="1" dirty="0">
                <a:solidFill>
                  <a:schemeClr val="accent6">
                    <a:lumMod val="50000"/>
                  </a:schemeClr>
                </a:solidFill>
                <a:latin typeface="Verdana" panose="020B0604030504040204" pitchFamily="34" charset="0"/>
                <a:ea typeface="Verdana" panose="020B0604030504040204" pitchFamily="34" charset="0"/>
              </a:rPr>
              <a:t>Rede e oferta projetada</a:t>
            </a:r>
          </a:p>
        </p:txBody>
      </p:sp>
      <p:cxnSp>
        <p:nvCxnSpPr>
          <p:cNvPr id="8" name="Conector reto 7"/>
          <p:cNvCxnSpPr/>
          <p:nvPr/>
        </p:nvCxnSpPr>
        <p:spPr>
          <a:xfrm>
            <a:off x="1741714" y="3659189"/>
            <a:ext cx="8697686" cy="0"/>
          </a:xfrm>
          <a:prstGeom prst="line">
            <a:avLst/>
          </a:prstGeom>
          <a:ln w="38100">
            <a:solidFill>
              <a:schemeClr val="accent6">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201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2411719432"/>
              </p:ext>
            </p:extLst>
          </p:nvPr>
        </p:nvGraphicFramePr>
        <p:xfrm>
          <a:off x="1963738" y="2143760"/>
          <a:ext cx="8524174" cy="2638040"/>
        </p:xfrm>
        <a:graphic>
          <a:graphicData uri="http://schemas.openxmlformats.org/drawingml/2006/table">
            <a:tbl>
              <a:tblPr firstRow="1" bandRow="1">
                <a:tableStyleId>{5C22544A-7EE6-4342-B048-85BDC9FD1C3A}</a:tableStyleId>
              </a:tblPr>
              <a:tblGrid>
                <a:gridCol w="2732087">
                  <a:extLst>
                    <a:ext uri="{9D8B030D-6E8A-4147-A177-3AD203B41FA5}">
                      <a16:colId xmlns:a16="http://schemas.microsoft.com/office/drawing/2014/main" val="20000"/>
                    </a:ext>
                  </a:extLst>
                </a:gridCol>
                <a:gridCol w="2732087">
                  <a:extLst>
                    <a:ext uri="{9D8B030D-6E8A-4147-A177-3AD203B41FA5}">
                      <a16:colId xmlns:a16="http://schemas.microsoft.com/office/drawing/2014/main" val="20001"/>
                    </a:ext>
                  </a:extLst>
                </a:gridCol>
                <a:gridCol w="3060000">
                  <a:extLst>
                    <a:ext uri="{9D8B030D-6E8A-4147-A177-3AD203B41FA5}">
                      <a16:colId xmlns:a16="http://schemas.microsoft.com/office/drawing/2014/main" val="20002"/>
                    </a:ext>
                  </a:extLst>
                </a:gridCol>
              </a:tblGrid>
              <a:tr h="540000">
                <a:tc>
                  <a:txBody>
                    <a:bodyPr/>
                    <a:lstStyle/>
                    <a:p>
                      <a:pPr algn="ctr"/>
                      <a:r>
                        <a:rPr lang="pt-BR" sz="1600" dirty="0"/>
                        <a:t>Rede de linhas</a:t>
                      </a:r>
                    </a:p>
                  </a:txBody>
                  <a:tcPr anchor="ctr">
                    <a:solidFill>
                      <a:schemeClr val="accent6">
                        <a:lumMod val="75000"/>
                      </a:schemeClr>
                    </a:solidFill>
                  </a:tcPr>
                </a:tc>
                <a:tc>
                  <a:txBody>
                    <a:bodyPr/>
                    <a:lstStyle/>
                    <a:p>
                      <a:pPr algn="ctr"/>
                      <a:r>
                        <a:rPr lang="pt-BR" sz="1600" dirty="0"/>
                        <a:t>Ampliação da oferta</a:t>
                      </a:r>
                    </a:p>
                  </a:txBody>
                  <a:tcPr anchor="ctr">
                    <a:solidFill>
                      <a:schemeClr val="accent6">
                        <a:lumMod val="75000"/>
                      </a:schemeClr>
                    </a:solidFill>
                  </a:tcPr>
                </a:tc>
                <a:tc>
                  <a:txBody>
                    <a:bodyPr/>
                    <a:lstStyle/>
                    <a:p>
                      <a:pPr algn="ctr"/>
                      <a:r>
                        <a:rPr lang="pt-BR" sz="1600" dirty="0"/>
                        <a:t>Frota</a:t>
                      </a:r>
                    </a:p>
                  </a:txBody>
                  <a:tcPr anchor="ctr">
                    <a:solidFill>
                      <a:schemeClr val="accent6">
                        <a:lumMod val="75000"/>
                      </a:schemeClr>
                    </a:solidFill>
                  </a:tcPr>
                </a:tc>
                <a:extLst>
                  <a:ext uri="{0D108BD9-81ED-4DB2-BD59-A6C34878D82A}">
                    <a16:rowId xmlns:a16="http://schemas.microsoft.com/office/drawing/2014/main" val="10000"/>
                  </a:ext>
                </a:extLst>
              </a:tr>
              <a:tr h="1944000">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pt-BR" sz="1800" dirty="0"/>
                        <a:t>Ampliação da rede de linhas de transporte coletivo</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pt-BR" sz="1800" dirty="0"/>
                        <a:t>Melhorias de oferta de viagens em dias úteis,</a:t>
                      </a:r>
                      <a:r>
                        <a:rPr lang="pt-BR" sz="1800" baseline="0" dirty="0"/>
                        <a:t> sábados e domingos</a:t>
                      </a:r>
                      <a:endParaRPr lang="pt-BR" sz="1800" dirty="0"/>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lang="pt-BR" sz="1800" dirty="0"/>
                        <a:t>Substituição do tipo de veículo com  capacidade compatível com a demanda e  uso de ônibus com ar condicionado.</a:t>
                      </a:r>
                    </a:p>
                  </a:txBody>
                  <a:tcPr anchor="ctr">
                    <a:solidFill>
                      <a:schemeClr val="accent6">
                        <a:lumMod val="60000"/>
                        <a:lumOff val="40000"/>
                      </a:schemeClr>
                    </a:solidFill>
                  </a:tcPr>
                </a:tc>
                <a:extLst>
                  <a:ext uri="{0D108BD9-81ED-4DB2-BD59-A6C34878D82A}">
                    <a16:rowId xmlns:a16="http://schemas.microsoft.com/office/drawing/2014/main" val="10001"/>
                  </a:ext>
                </a:extLst>
              </a:tr>
            </a:tbl>
          </a:graphicData>
        </a:graphic>
      </p:graphicFrame>
      <p:sp>
        <p:nvSpPr>
          <p:cNvPr id="3" name="CaixaDeTexto 2"/>
          <p:cNvSpPr txBox="1"/>
          <p:nvPr/>
        </p:nvSpPr>
        <p:spPr>
          <a:xfrm>
            <a:off x="3004430" y="1557338"/>
            <a:ext cx="6442789" cy="369332"/>
          </a:xfrm>
          <a:prstGeom prst="rect">
            <a:avLst/>
          </a:prstGeom>
          <a:noFill/>
        </p:spPr>
        <p:txBody>
          <a:bodyPr wrap="none" rtlCol="0">
            <a:spAutoFit/>
          </a:bodyPr>
          <a:lstStyle/>
          <a:p>
            <a:r>
              <a:rPr lang="pt-BR" dirty="0"/>
              <a:t>Premissas da rede de transporte projetada para a concessão</a:t>
            </a:r>
          </a:p>
        </p:txBody>
      </p:sp>
      <p:cxnSp>
        <p:nvCxnSpPr>
          <p:cNvPr id="5" name="Conector reto 4"/>
          <p:cNvCxnSpPr>
            <a:cxnSpLocks/>
          </p:cNvCxnSpPr>
          <p:nvPr/>
        </p:nvCxnSpPr>
        <p:spPr>
          <a:xfrm flipV="1">
            <a:off x="1963738" y="1949690"/>
            <a:ext cx="8524174" cy="357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85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85140" y="812800"/>
            <a:ext cx="5824219" cy="3647152"/>
          </a:xfrm>
          <a:prstGeom prst="rect">
            <a:avLst/>
          </a:prstGeom>
          <a:noFill/>
        </p:spPr>
        <p:txBody>
          <a:bodyPr wrap="square" rtlCol="0">
            <a:spAutoFit/>
          </a:bodyPr>
          <a:lstStyle/>
          <a:p>
            <a:pPr algn="just">
              <a:lnSpc>
                <a:spcPct val="150000"/>
              </a:lnSpc>
            </a:pPr>
            <a:r>
              <a:rPr lang="pt-BR" dirty="0"/>
              <a:t>Reestruturação da rede e traçado das linhas.</a:t>
            </a:r>
          </a:p>
          <a:p>
            <a:pPr algn="just">
              <a:lnSpc>
                <a:spcPct val="150000"/>
              </a:lnSpc>
            </a:pPr>
            <a:endParaRPr lang="pt-BR" dirty="0"/>
          </a:p>
          <a:p>
            <a:pPr algn="just">
              <a:lnSpc>
                <a:spcPct val="150000"/>
              </a:lnSpc>
            </a:pPr>
            <a:r>
              <a:rPr lang="pt-BR" dirty="0"/>
              <a:t>Na elaboração da proposta foram consideradas:</a:t>
            </a:r>
          </a:p>
          <a:p>
            <a:pPr marL="285750" indent="-285750" algn="just">
              <a:lnSpc>
                <a:spcPct val="150000"/>
              </a:lnSpc>
              <a:spcBef>
                <a:spcPts val="600"/>
              </a:spcBef>
              <a:spcAft>
                <a:spcPts val="600"/>
              </a:spcAft>
              <a:buFont typeface="Arial" panose="020B0604020202020204" pitchFamily="34" charset="0"/>
              <a:buChar char="•"/>
            </a:pPr>
            <a:r>
              <a:rPr lang="pt-BR" dirty="0"/>
              <a:t>Áreas urbanas e rurais onde há previsão de aumento populacional decorrente de projetos habitacionais;</a:t>
            </a:r>
          </a:p>
          <a:p>
            <a:pPr marL="285750" indent="-285750" algn="just">
              <a:lnSpc>
                <a:spcPct val="150000"/>
              </a:lnSpc>
              <a:spcBef>
                <a:spcPts val="600"/>
              </a:spcBef>
              <a:spcAft>
                <a:spcPts val="600"/>
              </a:spcAft>
              <a:buFont typeface="Arial" panose="020B0604020202020204" pitchFamily="34" charset="0"/>
              <a:buChar char="•"/>
            </a:pPr>
            <a:r>
              <a:rPr lang="pt-BR" dirty="0"/>
              <a:t>Previsão de áreas industriais, principalmente do setor logístico que estão em fase de expansão.</a:t>
            </a: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6308" y="812800"/>
            <a:ext cx="4721521" cy="5880045"/>
          </a:xfrm>
          <a:prstGeom prst="rect">
            <a:avLst/>
          </a:prstGeom>
        </p:spPr>
      </p:pic>
    </p:spTree>
    <p:extLst>
      <p:ext uri="{BB962C8B-B14F-4D97-AF65-F5344CB8AC3E}">
        <p14:creationId xmlns:p14="http://schemas.microsoft.com/office/powerpoint/2010/main" val="763336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96901" y="1279566"/>
            <a:ext cx="4838700" cy="1892826"/>
          </a:xfrm>
          <a:prstGeom prst="rect">
            <a:avLst/>
          </a:prstGeom>
          <a:noFill/>
        </p:spPr>
        <p:txBody>
          <a:bodyPr wrap="square" rtlCol="0">
            <a:spAutoFit/>
          </a:bodyPr>
          <a:lstStyle/>
          <a:p>
            <a:pPr algn="just"/>
            <a:r>
              <a:rPr lang="pt-BR" dirty="0"/>
              <a:t>Reestruturação da rede e traçado das linhas.</a:t>
            </a:r>
          </a:p>
          <a:p>
            <a:pPr algn="just"/>
            <a:endParaRPr lang="pt-BR" dirty="0"/>
          </a:p>
          <a:p>
            <a:pPr marL="285750" indent="-285750" algn="just">
              <a:lnSpc>
                <a:spcPct val="150000"/>
              </a:lnSpc>
              <a:buFont typeface="Arial" panose="020B0604020202020204" pitchFamily="34" charset="0"/>
              <a:buChar char="•"/>
            </a:pPr>
            <a:r>
              <a:rPr lang="pt-BR" dirty="0"/>
              <a:t>Área de cobertura atual;</a:t>
            </a:r>
          </a:p>
          <a:p>
            <a:pPr marL="285750" indent="-285750" algn="just">
              <a:lnSpc>
                <a:spcPct val="150000"/>
              </a:lnSpc>
              <a:buFont typeface="Arial" panose="020B0604020202020204" pitchFamily="34" charset="0"/>
              <a:buChar char="•"/>
            </a:pPr>
            <a:r>
              <a:rPr lang="pt-BR" dirty="0"/>
              <a:t>Manchas urbanas por tipo de atividade;</a:t>
            </a:r>
          </a:p>
          <a:p>
            <a:pPr marL="285750" indent="-285750" algn="just">
              <a:lnSpc>
                <a:spcPct val="150000"/>
              </a:lnSpc>
              <a:buFont typeface="Arial" panose="020B0604020202020204" pitchFamily="34" charset="0"/>
              <a:buChar char="•"/>
            </a:pPr>
            <a:r>
              <a:rPr lang="pt-BR" dirty="0"/>
              <a:t>Áreas desatendidas</a:t>
            </a: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231277" y="812800"/>
            <a:ext cx="4721735" cy="5880045"/>
          </a:xfrm>
          <a:prstGeom prst="rect">
            <a:avLst/>
          </a:prstGeom>
          <a:ln>
            <a:noFill/>
          </a:ln>
          <a:extLst>
            <a:ext uri="{53640926-AAD7-44D8-BBD7-CCE9431645EC}">
              <a14:shadowObscured xmlns:a14="http://schemas.microsoft.com/office/drawing/2010/main"/>
            </a:ext>
          </a:extLst>
        </p:spPr>
      </p:pic>
      <p:grpSp>
        <p:nvGrpSpPr>
          <p:cNvPr id="7" name="Grupo 6"/>
          <p:cNvGrpSpPr>
            <a:grpSpLocks noChangeAspect="1"/>
          </p:cNvGrpSpPr>
          <p:nvPr/>
        </p:nvGrpSpPr>
        <p:grpSpPr>
          <a:xfrm>
            <a:off x="7176768" y="2879031"/>
            <a:ext cx="4478203" cy="3057312"/>
            <a:chOff x="0" y="0"/>
            <a:chExt cx="5343525" cy="3648075"/>
          </a:xfrm>
        </p:grpSpPr>
        <p:sp>
          <p:nvSpPr>
            <p:cNvPr id="8" name="Elipse 7"/>
            <p:cNvSpPr/>
            <p:nvPr/>
          </p:nvSpPr>
          <p:spPr>
            <a:xfrm>
              <a:off x="3657600" y="0"/>
              <a:ext cx="533400" cy="5334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sp>
          <p:nvSpPr>
            <p:cNvPr id="9" name="Caixa de texto 21"/>
            <p:cNvSpPr txBox="1"/>
            <p:nvPr/>
          </p:nvSpPr>
          <p:spPr>
            <a:xfrm>
              <a:off x="4143375" y="209550"/>
              <a:ext cx="1200150" cy="2762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Bef>
                  <a:spcPts val="600"/>
                </a:spcBef>
                <a:spcAft>
                  <a:spcPts val="0"/>
                </a:spcAft>
              </a:pPr>
              <a:r>
                <a:rPr lang="pt-BR" sz="900" b="1">
                  <a:effectLst/>
                  <a:ea typeface="Calibri" panose="020F0502020204030204" pitchFamily="34" charset="0"/>
                  <a:cs typeface="Times New Roman" panose="02020603050405020304" pitchFamily="18" charset="0"/>
                </a:rPr>
                <a:t>Pessegueiros</a:t>
              </a:r>
              <a:endParaRPr lang="pt-BR" sz="1100">
                <a:effectLst/>
                <a:ea typeface="Calibri" panose="020F0502020204030204" pitchFamily="34" charset="0"/>
                <a:cs typeface="Times New Roman" panose="02020603050405020304" pitchFamily="18" charset="0"/>
              </a:endParaRPr>
            </a:p>
          </p:txBody>
        </p:sp>
        <p:sp>
          <p:nvSpPr>
            <p:cNvPr id="10" name="Elipse 9"/>
            <p:cNvSpPr/>
            <p:nvPr/>
          </p:nvSpPr>
          <p:spPr>
            <a:xfrm>
              <a:off x="2781300" y="1047750"/>
              <a:ext cx="533400" cy="5334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sp>
          <p:nvSpPr>
            <p:cNvPr id="11" name="Caixa de texto 28"/>
            <p:cNvSpPr txBox="1"/>
            <p:nvPr/>
          </p:nvSpPr>
          <p:spPr>
            <a:xfrm>
              <a:off x="3267075" y="1257300"/>
              <a:ext cx="1200150" cy="2762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Bef>
                  <a:spcPts val="600"/>
                </a:spcBef>
                <a:spcAft>
                  <a:spcPts val="0"/>
                </a:spcAft>
              </a:pPr>
              <a:r>
                <a:rPr lang="pt-BR" sz="900" b="1">
                  <a:effectLst/>
                  <a:ea typeface="Calibri" panose="020F0502020204030204" pitchFamily="34" charset="0"/>
                  <a:cs typeface="Times New Roman" panose="02020603050405020304" pitchFamily="18" charset="0"/>
                </a:rPr>
                <a:t>Barreiro</a:t>
              </a:r>
              <a:endParaRPr lang="pt-BR" sz="1100">
                <a:effectLst/>
                <a:ea typeface="Calibri" panose="020F0502020204030204" pitchFamily="34" charset="0"/>
                <a:cs typeface="Times New Roman" panose="02020603050405020304" pitchFamily="18" charset="0"/>
              </a:endParaRPr>
            </a:p>
          </p:txBody>
        </p:sp>
        <p:sp>
          <p:nvSpPr>
            <p:cNvPr id="12" name="Elipse 11"/>
            <p:cNvSpPr/>
            <p:nvPr/>
          </p:nvSpPr>
          <p:spPr>
            <a:xfrm>
              <a:off x="1533525" y="742950"/>
              <a:ext cx="533400" cy="5334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sp>
          <p:nvSpPr>
            <p:cNvPr id="13" name="Caixa de texto 31"/>
            <p:cNvSpPr txBox="1"/>
            <p:nvPr/>
          </p:nvSpPr>
          <p:spPr>
            <a:xfrm>
              <a:off x="933450" y="742950"/>
              <a:ext cx="1200150" cy="2762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Bef>
                  <a:spcPts val="600"/>
                </a:spcBef>
                <a:spcAft>
                  <a:spcPts val="0"/>
                </a:spcAft>
              </a:pPr>
              <a:r>
                <a:rPr lang="pt-BR" sz="900" b="1">
                  <a:effectLst/>
                  <a:ea typeface="Calibri" panose="020F0502020204030204" pitchFamily="34" charset="0"/>
                  <a:cs typeface="Times New Roman" panose="02020603050405020304" pitchFamily="18" charset="0"/>
                </a:rPr>
                <a:t>Tenentes</a:t>
              </a:r>
              <a:endParaRPr lang="pt-BR" sz="1100">
                <a:effectLst/>
                <a:ea typeface="Calibri" panose="020F0502020204030204" pitchFamily="34" charset="0"/>
                <a:cs typeface="Times New Roman" panose="02020603050405020304" pitchFamily="18" charset="0"/>
              </a:endParaRPr>
            </a:p>
          </p:txBody>
        </p:sp>
        <p:sp>
          <p:nvSpPr>
            <p:cNvPr id="14" name="Elipse 13"/>
            <p:cNvSpPr/>
            <p:nvPr/>
          </p:nvSpPr>
          <p:spPr>
            <a:xfrm>
              <a:off x="1066800" y="1381125"/>
              <a:ext cx="533400" cy="5334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sp>
          <p:nvSpPr>
            <p:cNvPr id="15" name="Caixa de texto 33"/>
            <p:cNvSpPr txBox="1"/>
            <p:nvPr/>
          </p:nvSpPr>
          <p:spPr>
            <a:xfrm>
              <a:off x="0" y="1666875"/>
              <a:ext cx="1333500" cy="4857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Bef>
                  <a:spcPts val="600"/>
                </a:spcBef>
                <a:spcAft>
                  <a:spcPts val="0"/>
                </a:spcAft>
              </a:pPr>
              <a:r>
                <a:rPr lang="pt-BR" sz="900" b="1">
                  <a:effectLst/>
                  <a:ea typeface="Calibri" panose="020F0502020204030204" pitchFamily="34" charset="0"/>
                  <a:cs typeface="Times New Roman" panose="02020603050405020304" pitchFamily="18" charset="0"/>
                </a:rPr>
                <a:t>Vargem do João Pinto</a:t>
              </a:r>
              <a:endParaRPr lang="pt-BR" sz="1100">
                <a:effectLst/>
                <a:ea typeface="Calibri" panose="020F0502020204030204" pitchFamily="34" charset="0"/>
                <a:cs typeface="Times New Roman" panose="02020603050405020304" pitchFamily="18" charset="0"/>
              </a:endParaRPr>
            </a:p>
          </p:txBody>
        </p:sp>
        <p:sp>
          <p:nvSpPr>
            <p:cNvPr id="16" name="Elipse 15"/>
            <p:cNvSpPr/>
            <p:nvPr/>
          </p:nvSpPr>
          <p:spPr>
            <a:xfrm>
              <a:off x="0" y="2971800"/>
              <a:ext cx="533400" cy="5334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sp>
          <p:nvSpPr>
            <p:cNvPr id="17" name="Caixa de texto 35"/>
            <p:cNvSpPr txBox="1"/>
            <p:nvPr/>
          </p:nvSpPr>
          <p:spPr>
            <a:xfrm>
              <a:off x="438150" y="3371850"/>
              <a:ext cx="1200150" cy="2762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Bef>
                  <a:spcPts val="600"/>
                </a:spcBef>
                <a:spcAft>
                  <a:spcPts val="0"/>
                </a:spcAft>
              </a:pPr>
              <a:r>
                <a:rPr lang="pt-BR" sz="900" b="1">
                  <a:effectLst/>
                  <a:ea typeface="Calibri" panose="020F0502020204030204" pitchFamily="34" charset="0"/>
                  <a:cs typeface="Times New Roman" panose="02020603050405020304" pitchFamily="18" charset="0"/>
                </a:rPr>
                <a:t>Vargem</a:t>
              </a:r>
              <a:endParaRPr lang="pt-BR" sz="1100">
                <a:effectLst/>
                <a:ea typeface="Calibri" panose="020F0502020204030204" pitchFamily="34" charset="0"/>
                <a:cs typeface="Times New Roman" panose="02020603050405020304" pitchFamily="18" charset="0"/>
              </a:endParaRPr>
            </a:p>
          </p:txBody>
        </p:sp>
        <p:sp>
          <p:nvSpPr>
            <p:cNvPr id="18" name="Elipse 17"/>
            <p:cNvSpPr/>
            <p:nvPr/>
          </p:nvSpPr>
          <p:spPr>
            <a:xfrm>
              <a:off x="2590800" y="323850"/>
              <a:ext cx="533400" cy="5334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sp>
          <p:nvSpPr>
            <p:cNvPr id="19" name="Caixa de texto 40"/>
            <p:cNvSpPr txBox="1"/>
            <p:nvPr/>
          </p:nvSpPr>
          <p:spPr>
            <a:xfrm>
              <a:off x="2181225" y="381000"/>
              <a:ext cx="1200150" cy="2762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spcBef>
                  <a:spcPts val="600"/>
                </a:spcBef>
                <a:spcAft>
                  <a:spcPts val="0"/>
                </a:spcAft>
              </a:pPr>
              <a:r>
                <a:rPr lang="pt-BR" sz="900" b="1">
                  <a:effectLst/>
                  <a:ea typeface="Calibri" panose="020F0502020204030204" pitchFamily="34" charset="0"/>
                  <a:cs typeface="Times New Roman" panose="02020603050405020304" pitchFamily="18" charset="0"/>
                </a:rPr>
                <a:t>Juncal</a:t>
              </a:r>
              <a:endParaRPr lang="pt-BR" sz="1100">
                <a:effectLst/>
                <a:ea typeface="Calibri" panose="020F0502020204030204" pitchFamily="34" charset="0"/>
                <a:cs typeface="Times New Roman" panose="02020603050405020304" pitchFamily="18" charset="0"/>
              </a:endParaRPr>
            </a:p>
          </p:txBody>
        </p:sp>
        <p:sp>
          <p:nvSpPr>
            <p:cNvPr id="20" name="Elipse 19"/>
            <p:cNvSpPr/>
            <p:nvPr/>
          </p:nvSpPr>
          <p:spPr>
            <a:xfrm>
              <a:off x="1095375" y="2533650"/>
              <a:ext cx="533400" cy="5334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sp>
          <p:nvSpPr>
            <p:cNvPr id="21" name="Elipse 20"/>
            <p:cNvSpPr/>
            <p:nvPr/>
          </p:nvSpPr>
          <p:spPr>
            <a:xfrm>
              <a:off x="1571625" y="2324100"/>
              <a:ext cx="533400" cy="5334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sp>
          <p:nvSpPr>
            <p:cNvPr id="22" name="Elipse 21"/>
            <p:cNvSpPr/>
            <p:nvPr/>
          </p:nvSpPr>
          <p:spPr>
            <a:xfrm>
              <a:off x="1990725" y="2085975"/>
              <a:ext cx="533400" cy="5334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grpSp>
    </p:spTree>
    <p:extLst>
      <p:ext uri="{BB962C8B-B14F-4D97-AF65-F5344CB8AC3E}">
        <p14:creationId xmlns:p14="http://schemas.microsoft.com/office/powerpoint/2010/main" val="1101964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42901" y="995086"/>
            <a:ext cx="4838700" cy="1703030"/>
          </a:xfrm>
          <a:prstGeom prst="rect">
            <a:avLst/>
          </a:prstGeom>
          <a:noFill/>
        </p:spPr>
        <p:txBody>
          <a:bodyPr wrap="square" rtlCol="0">
            <a:spAutoFit/>
          </a:bodyPr>
          <a:lstStyle/>
          <a:p>
            <a:pPr algn="just">
              <a:lnSpc>
                <a:spcPct val="150000"/>
              </a:lnSpc>
            </a:pPr>
            <a:r>
              <a:rPr lang="pt-BR" dirty="0"/>
              <a:t>Reestruturação da rede e traçado das linhas.</a:t>
            </a:r>
          </a:p>
          <a:p>
            <a:pPr algn="just">
              <a:lnSpc>
                <a:spcPct val="150000"/>
              </a:lnSpc>
            </a:pPr>
            <a:endParaRPr lang="pt-BR" dirty="0"/>
          </a:p>
          <a:p>
            <a:pPr algn="just">
              <a:lnSpc>
                <a:spcPct val="150000"/>
              </a:lnSpc>
            </a:pPr>
            <a:r>
              <a:rPr lang="pt-BR" dirty="0"/>
              <a:t>A proposta da rede do STPC tem como fundamento as seguintes premissas:</a:t>
            </a:r>
          </a:p>
        </p:txBody>
      </p:sp>
      <p:sp>
        <p:nvSpPr>
          <p:cNvPr id="23" name="CaixaDeTexto 22"/>
          <p:cNvSpPr txBox="1"/>
          <p:nvPr/>
        </p:nvSpPr>
        <p:spPr>
          <a:xfrm>
            <a:off x="5476240" y="1086526"/>
            <a:ext cx="5671820" cy="4031873"/>
          </a:xfrm>
          <a:prstGeom prst="rect">
            <a:avLst/>
          </a:prstGeom>
          <a:noFill/>
        </p:spPr>
        <p:txBody>
          <a:bodyPr wrap="square" rtlCol="0">
            <a:spAutoFit/>
          </a:bodyPr>
          <a:lstStyle/>
          <a:p>
            <a:pPr marL="285750" lvl="0" indent="-285750" algn="just">
              <a:spcBef>
                <a:spcPts val="1200"/>
              </a:spcBef>
              <a:buFont typeface="Arial" panose="020B0604020202020204" pitchFamily="34" charset="0"/>
              <a:buChar char="•"/>
            </a:pPr>
            <a:r>
              <a:rPr lang="pt-BR" dirty="0"/>
              <a:t>Revisão de trajetos de linhas de modo a reduzir a sua extensão;</a:t>
            </a:r>
          </a:p>
          <a:p>
            <a:pPr marL="285750" lvl="0" indent="-285750" algn="just">
              <a:spcBef>
                <a:spcPts val="1200"/>
              </a:spcBef>
              <a:buFont typeface="Arial" panose="020B0604020202020204" pitchFamily="34" charset="0"/>
              <a:buChar char="•"/>
            </a:pPr>
            <a:r>
              <a:rPr lang="pt-BR" dirty="0"/>
              <a:t>Permitir a acessibilidade dos principais bairros para os diversos pontos de atração de viagens;</a:t>
            </a:r>
          </a:p>
          <a:p>
            <a:pPr marL="285750" lvl="0" indent="-285750" algn="just">
              <a:spcBef>
                <a:spcPts val="1200"/>
              </a:spcBef>
              <a:buFont typeface="Arial" panose="020B0604020202020204" pitchFamily="34" charset="0"/>
              <a:buChar char="•"/>
            </a:pPr>
            <a:r>
              <a:rPr lang="pt-BR" dirty="0"/>
              <a:t>Fortalecer e ampliar a integração entre linhas utilizando o Sistema de Bilhetagem Eletrônica;</a:t>
            </a:r>
          </a:p>
          <a:p>
            <a:pPr marL="285750" lvl="0" indent="-285750" algn="just">
              <a:spcBef>
                <a:spcPts val="1200"/>
              </a:spcBef>
              <a:buFont typeface="Arial" panose="020B0604020202020204" pitchFamily="34" charset="0"/>
              <a:buChar char="•"/>
            </a:pPr>
            <a:r>
              <a:rPr lang="pt-BR" dirty="0"/>
              <a:t>Manutenção do Terminal Rodoviário como principal ponto de integração entre as linhas;</a:t>
            </a:r>
          </a:p>
          <a:p>
            <a:pPr marL="285750" lvl="0" indent="-285750" algn="just">
              <a:spcBef>
                <a:spcPts val="1200"/>
              </a:spcBef>
              <a:buFont typeface="Arial" panose="020B0604020202020204" pitchFamily="34" charset="0"/>
              <a:buChar char="•"/>
            </a:pPr>
            <a:r>
              <a:rPr lang="pt-BR" dirty="0"/>
              <a:t>Ampliar o atendimento do STPC nos centros logísticos e nas áreas industriais, permitindo oferecer uma opção para as viagens hoje atendidas pelo transporte fretado.</a:t>
            </a:r>
          </a:p>
        </p:txBody>
      </p:sp>
    </p:spTree>
    <p:extLst>
      <p:ext uri="{BB962C8B-B14F-4D97-AF65-F5344CB8AC3E}">
        <p14:creationId xmlns:p14="http://schemas.microsoft.com/office/powerpoint/2010/main" val="366372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406401" y="717772"/>
            <a:ext cx="10821501" cy="6141600"/>
            <a:chOff x="406401" y="717772"/>
            <a:chExt cx="10821501" cy="6141600"/>
          </a:xfrm>
        </p:grpSpPr>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6136" y="717772"/>
              <a:ext cx="4931766" cy="6141600"/>
            </a:xfrm>
            <a:prstGeom prst="rect">
              <a:avLst/>
            </a:prstGeom>
          </p:spPr>
        </p:pic>
        <p:sp>
          <p:nvSpPr>
            <p:cNvPr id="4" name="CaixaDeTexto 3"/>
            <p:cNvSpPr txBox="1"/>
            <p:nvPr/>
          </p:nvSpPr>
          <p:spPr>
            <a:xfrm>
              <a:off x="406401" y="717772"/>
              <a:ext cx="5036456" cy="369332"/>
            </a:xfrm>
            <a:prstGeom prst="rect">
              <a:avLst/>
            </a:prstGeom>
            <a:noFill/>
          </p:spPr>
          <p:txBody>
            <a:bodyPr wrap="square" rtlCol="0">
              <a:spAutoFit/>
            </a:bodyPr>
            <a:lstStyle/>
            <a:p>
              <a:pPr>
                <a:spcBef>
                  <a:spcPts val="300"/>
                </a:spcBef>
              </a:pPr>
              <a:r>
                <a:rPr lang="pt-BR" b="1" dirty="0">
                  <a:solidFill>
                    <a:srgbClr val="FF0000"/>
                  </a:solidFill>
                  <a:latin typeface="Calibri" panose="020F0502020204030204" pitchFamily="34" charset="0"/>
                  <a:cs typeface="Calibri" panose="020F0502020204030204" pitchFamily="34" charset="0"/>
                </a:rPr>
                <a:t>01 – Circular Centro (via hospitais) horário  </a:t>
              </a:r>
            </a:p>
          </p:txBody>
        </p:sp>
        <p:sp>
          <p:nvSpPr>
            <p:cNvPr id="5" name="CaixaDeTexto 4"/>
            <p:cNvSpPr txBox="1"/>
            <p:nvPr/>
          </p:nvSpPr>
          <p:spPr>
            <a:xfrm>
              <a:off x="8325810" y="4553927"/>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grpSp>
      <p:grpSp>
        <p:nvGrpSpPr>
          <p:cNvPr id="7" name="Grupo 6"/>
          <p:cNvGrpSpPr/>
          <p:nvPr/>
        </p:nvGrpSpPr>
        <p:grpSpPr>
          <a:xfrm>
            <a:off x="406401" y="717772"/>
            <a:ext cx="10821501" cy="6141599"/>
            <a:chOff x="406401" y="717772"/>
            <a:chExt cx="10821501" cy="6141599"/>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6136" y="717772"/>
              <a:ext cx="4931766" cy="6141599"/>
            </a:xfrm>
            <a:prstGeom prst="rect">
              <a:avLst/>
            </a:prstGeom>
          </p:spPr>
        </p:pic>
        <p:sp>
          <p:nvSpPr>
            <p:cNvPr id="9" name="CaixaDeTexto 8"/>
            <p:cNvSpPr txBox="1"/>
            <p:nvPr/>
          </p:nvSpPr>
          <p:spPr>
            <a:xfrm>
              <a:off x="406401" y="717772"/>
              <a:ext cx="5036456" cy="369332"/>
            </a:xfrm>
            <a:prstGeom prst="rect">
              <a:avLst/>
            </a:prstGeom>
            <a:noFill/>
          </p:spPr>
          <p:txBody>
            <a:bodyPr wrap="square" rtlCol="0">
              <a:spAutoFit/>
            </a:bodyPr>
            <a:lstStyle/>
            <a:p>
              <a:pPr>
                <a:spcBef>
                  <a:spcPts val="300"/>
                </a:spcBef>
              </a:pPr>
              <a:r>
                <a:rPr lang="pt-BR" b="1" dirty="0">
                  <a:solidFill>
                    <a:srgbClr val="FF0000"/>
                  </a:solidFill>
                  <a:latin typeface="Calibri" panose="020F0502020204030204" pitchFamily="34" charset="0"/>
                  <a:cs typeface="Calibri" panose="020F0502020204030204" pitchFamily="34" charset="0"/>
                </a:rPr>
                <a:t>01 – Circular Centro (via hospitais) horário  </a:t>
              </a:r>
            </a:p>
          </p:txBody>
        </p:sp>
        <p:sp>
          <p:nvSpPr>
            <p:cNvPr id="10" name="CaixaDeTexto 9"/>
            <p:cNvSpPr txBox="1"/>
            <p:nvPr/>
          </p:nvSpPr>
          <p:spPr>
            <a:xfrm>
              <a:off x="6874536" y="3533959"/>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grpSp>
      <p:grpSp>
        <p:nvGrpSpPr>
          <p:cNvPr id="11" name="Grupo 10"/>
          <p:cNvGrpSpPr/>
          <p:nvPr/>
        </p:nvGrpSpPr>
        <p:grpSpPr>
          <a:xfrm>
            <a:off x="406401" y="716401"/>
            <a:ext cx="10821501" cy="6141599"/>
            <a:chOff x="406401" y="717772"/>
            <a:chExt cx="10821501" cy="6141599"/>
          </a:xfrm>
        </p:grpSpPr>
        <p:pic>
          <p:nvPicPr>
            <p:cNvPr id="12" name="Image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6136" y="717772"/>
              <a:ext cx="4931766" cy="6141599"/>
            </a:xfrm>
            <a:prstGeom prst="rect">
              <a:avLst/>
            </a:prstGeom>
          </p:spPr>
        </p:pic>
        <p:sp>
          <p:nvSpPr>
            <p:cNvPr id="13" name="CaixaDeTexto 12"/>
            <p:cNvSpPr txBox="1"/>
            <p:nvPr/>
          </p:nvSpPr>
          <p:spPr>
            <a:xfrm>
              <a:off x="406401" y="717772"/>
              <a:ext cx="5036456" cy="684803"/>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rgbClr val="FF0000"/>
                  </a:solidFill>
                  <a:latin typeface="Calibri" panose="020F0502020204030204" pitchFamily="34" charset="0"/>
                  <a:cs typeface="Calibri" panose="020F0502020204030204" pitchFamily="34" charset="0"/>
                </a:rPr>
                <a:t>02 - Circular Centro (via hospitais) </a:t>
              </a:r>
              <a:r>
                <a:rPr lang="pt-BR" b="1" dirty="0" err="1">
                  <a:solidFill>
                    <a:srgbClr val="FF0000"/>
                  </a:solidFill>
                  <a:latin typeface="Calibri" panose="020F0502020204030204" pitchFamily="34" charset="0"/>
                  <a:cs typeface="Calibri" panose="020F0502020204030204" pitchFamily="34" charset="0"/>
                </a:rPr>
                <a:t>anti</a:t>
              </a:r>
              <a:r>
                <a:rPr lang="pt-BR" b="1" dirty="0">
                  <a:solidFill>
                    <a:srgbClr val="FF0000"/>
                  </a:solidFill>
                  <a:latin typeface="Calibri" panose="020F0502020204030204" pitchFamily="34" charset="0"/>
                  <a:cs typeface="Calibri" panose="020F0502020204030204" pitchFamily="34" charset="0"/>
                </a:rPr>
                <a:t> horário </a:t>
              </a:r>
            </a:p>
          </p:txBody>
        </p:sp>
        <p:sp>
          <p:nvSpPr>
            <p:cNvPr id="14" name="CaixaDeTexto 13"/>
            <p:cNvSpPr txBox="1"/>
            <p:nvPr/>
          </p:nvSpPr>
          <p:spPr>
            <a:xfrm>
              <a:off x="6961620" y="4829699"/>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grpSp>
      <p:grpSp>
        <p:nvGrpSpPr>
          <p:cNvPr id="15" name="Grupo 14"/>
          <p:cNvGrpSpPr/>
          <p:nvPr/>
        </p:nvGrpSpPr>
        <p:grpSpPr>
          <a:xfrm>
            <a:off x="406401" y="701887"/>
            <a:ext cx="10821500" cy="6156113"/>
            <a:chOff x="406401" y="717772"/>
            <a:chExt cx="10821500" cy="6156113"/>
          </a:xfrm>
        </p:grpSpPr>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6136" y="732286"/>
              <a:ext cx="4931765" cy="6141599"/>
            </a:xfrm>
            <a:prstGeom prst="rect">
              <a:avLst/>
            </a:prstGeom>
          </p:spPr>
        </p:pic>
        <p:sp>
          <p:nvSpPr>
            <p:cNvPr id="17" name="CaixaDeTexto 16"/>
            <p:cNvSpPr txBox="1"/>
            <p:nvPr/>
          </p:nvSpPr>
          <p:spPr>
            <a:xfrm>
              <a:off x="406401" y="717772"/>
              <a:ext cx="5036456" cy="684803"/>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rgbClr val="FF0000"/>
                  </a:solidFill>
                  <a:latin typeface="Calibri" panose="020F0502020204030204" pitchFamily="34" charset="0"/>
                  <a:cs typeface="Calibri" panose="020F0502020204030204" pitchFamily="34" charset="0"/>
                </a:rPr>
                <a:t>02 - Circular Centro (via hospitais) </a:t>
              </a:r>
              <a:r>
                <a:rPr lang="pt-BR" b="1" dirty="0" err="1">
                  <a:solidFill>
                    <a:srgbClr val="FF0000"/>
                  </a:solidFill>
                  <a:latin typeface="Calibri" panose="020F0502020204030204" pitchFamily="34" charset="0"/>
                  <a:cs typeface="Calibri" panose="020F0502020204030204" pitchFamily="34" charset="0"/>
                </a:rPr>
                <a:t>anti</a:t>
              </a:r>
              <a:r>
                <a:rPr lang="pt-BR" b="1" dirty="0">
                  <a:solidFill>
                    <a:srgbClr val="FF0000"/>
                  </a:solidFill>
                  <a:latin typeface="Calibri" panose="020F0502020204030204" pitchFamily="34" charset="0"/>
                  <a:cs typeface="Calibri" panose="020F0502020204030204" pitchFamily="34" charset="0"/>
                </a:rPr>
                <a:t> horário </a:t>
              </a:r>
            </a:p>
          </p:txBody>
        </p:sp>
        <p:sp>
          <p:nvSpPr>
            <p:cNvPr id="18" name="CaixaDeTexto 17"/>
            <p:cNvSpPr txBox="1"/>
            <p:nvPr/>
          </p:nvSpPr>
          <p:spPr>
            <a:xfrm>
              <a:off x="6903563" y="3526086"/>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grpSp>
      <p:grpSp>
        <p:nvGrpSpPr>
          <p:cNvPr id="19" name="Grupo 18"/>
          <p:cNvGrpSpPr/>
          <p:nvPr/>
        </p:nvGrpSpPr>
        <p:grpSpPr>
          <a:xfrm>
            <a:off x="406401" y="701886"/>
            <a:ext cx="10821500" cy="6141599"/>
            <a:chOff x="406401" y="717772"/>
            <a:chExt cx="10821500" cy="6141599"/>
          </a:xfrm>
        </p:grpSpPr>
        <p:pic>
          <p:nvPicPr>
            <p:cNvPr id="20" name="Image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21" name="CaixaDeTexto 20"/>
            <p:cNvSpPr txBox="1"/>
            <p:nvPr/>
          </p:nvSpPr>
          <p:spPr>
            <a:xfrm>
              <a:off x="406401" y="717772"/>
              <a:ext cx="5036456" cy="1000274"/>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rgbClr val="FF0000"/>
                  </a:solidFill>
                  <a:latin typeface="Calibri" panose="020F0502020204030204" pitchFamily="34" charset="0"/>
                  <a:cs typeface="Calibri" panose="020F0502020204030204" pitchFamily="34" charset="0"/>
                </a:rPr>
                <a:t>03 - Circular - Três Poderes - Centro</a:t>
              </a:r>
            </a:p>
          </p:txBody>
        </p:sp>
        <p:sp>
          <p:nvSpPr>
            <p:cNvPr id="22" name="CaixaDeTexto 21"/>
            <p:cNvSpPr txBox="1"/>
            <p:nvPr/>
          </p:nvSpPr>
          <p:spPr>
            <a:xfrm>
              <a:off x="6947106" y="5003870"/>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grpSp>
      <p:grpSp>
        <p:nvGrpSpPr>
          <p:cNvPr id="23" name="Grupo 22"/>
          <p:cNvGrpSpPr/>
          <p:nvPr/>
        </p:nvGrpSpPr>
        <p:grpSpPr>
          <a:xfrm>
            <a:off x="406401" y="701886"/>
            <a:ext cx="10821500" cy="6141599"/>
            <a:chOff x="406401" y="717772"/>
            <a:chExt cx="10821500" cy="6141599"/>
          </a:xfrm>
        </p:grpSpPr>
        <p:pic>
          <p:nvPicPr>
            <p:cNvPr id="24" name="Imagem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25" name="CaixaDeTexto 24"/>
            <p:cNvSpPr txBox="1"/>
            <p:nvPr/>
          </p:nvSpPr>
          <p:spPr>
            <a:xfrm>
              <a:off x="406401" y="717772"/>
              <a:ext cx="5036456" cy="1000274"/>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rgbClr val="FF0000"/>
                  </a:solidFill>
                  <a:latin typeface="Calibri" panose="020F0502020204030204" pitchFamily="34" charset="0"/>
                  <a:cs typeface="Calibri" panose="020F0502020204030204" pitchFamily="34" charset="0"/>
                </a:rPr>
                <a:t>03 - Circular - Três Poderes - Centro</a:t>
              </a:r>
            </a:p>
          </p:txBody>
        </p:sp>
        <p:sp>
          <p:nvSpPr>
            <p:cNvPr id="26" name="CaixaDeTexto 25"/>
            <p:cNvSpPr txBox="1"/>
            <p:nvPr/>
          </p:nvSpPr>
          <p:spPr>
            <a:xfrm>
              <a:off x="7082971" y="1973943"/>
              <a:ext cx="993157" cy="276999"/>
            </a:xfrm>
            <a:prstGeom prst="rect">
              <a:avLst/>
            </a:prstGeom>
            <a:noFill/>
          </p:spPr>
          <p:txBody>
            <a:bodyPr wrap="none" rtlCol="0">
              <a:spAutoFit/>
            </a:bodyPr>
            <a:lstStyle/>
            <a:p>
              <a:r>
                <a:rPr lang="pt-BR" sz="1200" b="1" dirty="0">
                  <a:latin typeface="Calibri" panose="020F0502020204030204" pitchFamily="34" charset="0"/>
                  <a:cs typeface="Calibri" panose="020F0502020204030204" pitchFamily="34" charset="0"/>
                </a:rPr>
                <a:t>Três Poderes</a:t>
              </a:r>
            </a:p>
          </p:txBody>
        </p:sp>
        <p:sp>
          <p:nvSpPr>
            <p:cNvPr id="27" name="CaixaDeTexto 26"/>
            <p:cNvSpPr txBox="1"/>
            <p:nvPr/>
          </p:nvSpPr>
          <p:spPr>
            <a:xfrm>
              <a:off x="7614763" y="4336213"/>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grpSp>
      <p:grpSp>
        <p:nvGrpSpPr>
          <p:cNvPr id="28" name="Grupo 27"/>
          <p:cNvGrpSpPr/>
          <p:nvPr/>
        </p:nvGrpSpPr>
        <p:grpSpPr>
          <a:xfrm>
            <a:off x="406401" y="701886"/>
            <a:ext cx="10821500" cy="6141599"/>
            <a:chOff x="406401" y="717772"/>
            <a:chExt cx="10821500" cy="6141599"/>
          </a:xfrm>
        </p:grpSpPr>
        <p:pic>
          <p:nvPicPr>
            <p:cNvPr id="29" name="Imagem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30" name="CaixaDeTexto 29"/>
            <p:cNvSpPr txBox="1"/>
            <p:nvPr/>
          </p:nvSpPr>
          <p:spPr>
            <a:xfrm>
              <a:off x="406401" y="717772"/>
              <a:ext cx="5036456" cy="1315745"/>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03 - Circular - Três Poderes – Centro</a:t>
              </a:r>
            </a:p>
            <a:p>
              <a:pPr>
                <a:spcBef>
                  <a:spcPts val="300"/>
                </a:spcBef>
              </a:pPr>
              <a:r>
                <a:rPr lang="pt-BR" b="1" dirty="0">
                  <a:solidFill>
                    <a:srgbClr val="FF0000"/>
                  </a:solidFill>
                  <a:latin typeface="Calibri" panose="020F0502020204030204" pitchFamily="34" charset="0"/>
                  <a:cs typeface="Calibri" panose="020F0502020204030204" pitchFamily="34" charset="0"/>
                </a:rPr>
                <a:t>04 - Rodoviária - Roseira</a:t>
              </a:r>
            </a:p>
          </p:txBody>
        </p:sp>
        <p:sp>
          <p:nvSpPr>
            <p:cNvPr id="31" name="CaixaDeTexto 30"/>
            <p:cNvSpPr txBox="1"/>
            <p:nvPr/>
          </p:nvSpPr>
          <p:spPr>
            <a:xfrm>
              <a:off x="6961620" y="4916784"/>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sp>
          <p:nvSpPr>
            <p:cNvPr id="32" name="CaixaDeTexto 31"/>
            <p:cNvSpPr txBox="1"/>
            <p:nvPr/>
          </p:nvSpPr>
          <p:spPr>
            <a:xfrm>
              <a:off x="9450820" y="3788571"/>
              <a:ext cx="654666"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Roseira</a:t>
              </a:r>
            </a:p>
          </p:txBody>
        </p:sp>
      </p:grpSp>
      <p:grpSp>
        <p:nvGrpSpPr>
          <p:cNvPr id="33" name="Grupo 32"/>
          <p:cNvGrpSpPr/>
          <p:nvPr/>
        </p:nvGrpSpPr>
        <p:grpSpPr>
          <a:xfrm>
            <a:off x="406401" y="717772"/>
            <a:ext cx="10821500" cy="6141599"/>
            <a:chOff x="406401" y="717772"/>
            <a:chExt cx="10821500" cy="6141599"/>
          </a:xfrm>
        </p:grpSpPr>
        <p:pic>
          <p:nvPicPr>
            <p:cNvPr id="34" name="Imagem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35" name="CaixaDeTexto 34"/>
            <p:cNvSpPr txBox="1"/>
            <p:nvPr/>
          </p:nvSpPr>
          <p:spPr>
            <a:xfrm>
              <a:off x="406401" y="717772"/>
              <a:ext cx="5036456" cy="1631216"/>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03 - Circular - Três Poderes – Centro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04 - Rodoviária – Roseira</a:t>
              </a:r>
            </a:p>
            <a:p>
              <a:pPr>
                <a:spcBef>
                  <a:spcPts val="300"/>
                </a:spcBef>
              </a:pPr>
              <a:r>
                <a:rPr lang="pt-BR" b="1" dirty="0">
                  <a:solidFill>
                    <a:srgbClr val="FF0000"/>
                  </a:solidFill>
                  <a:latin typeface="Calibri" panose="020F0502020204030204" pitchFamily="34" charset="0"/>
                  <a:cs typeface="Calibri" panose="020F0502020204030204" pitchFamily="34" charset="0"/>
                </a:rPr>
                <a:t>04A - Portal Sul - Roseira</a:t>
              </a:r>
            </a:p>
          </p:txBody>
        </p:sp>
        <p:sp>
          <p:nvSpPr>
            <p:cNvPr id="36" name="CaixaDeTexto 35"/>
            <p:cNvSpPr txBox="1"/>
            <p:nvPr/>
          </p:nvSpPr>
          <p:spPr>
            <a:xfrm>
              <a:off x="6961620" y="4916784"/>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sp>
          <p:nvSpPr>
            <p:cNvPr id="37" name="CaixaDeTexto 36"/>
            <p:cNvSpPr txBox="1"/>
            <p:nvPr/>
          </p:nvSpPr>
          <p:spPr>
            <a:xfrm>
              <a:off x="9450820" y="3788571"/>
              <a:ext cx="654666"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Roseira</a:t>
              </a:r>
            </a:p>
          </p:txBody>
        </p:sp>
        <p:sp>
          <p:nvSpPr>
            <p:cNvPr id="38" name="CaixaDeTexto 37"/>
            <p:cNvSpPr txBox="1"/>
            <p:nvPr/>
          </p:nvSpPr>
          <p:spPr>
            <a:xfrm>
              <a:off x="6601585" y="5301412"/>
              <a:ext cx="796244"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Portal Sul</a:t>
              </a:r>
            </a:p>
          </p:txBody>
        </p:sp>
      </p:grpSp>
      <p:grpSp>
        <p:nvGrpSpPr>
          <p:cNvPr id="39" name="Grupo 38"/>
          <p:cNvGrpSpPr/>
          <p:nvPr/>
        </p:nvGrpSpPr>
        <p:grpSpPr>
          <a:xfrm>
            <a:off x="406401" y="715030"/>
            <a:ext cx="10821500" cy="6141599"/>
            <a:chOff x="406401" y="717772"/>
            <a:chExt cx="10821500" cy="6141599"/>
          </a:xfrm>
        </p:grpSpPr>
        <p:pic>
          <p:nvPicPr>
            <p:cNvPr id="40" name="Imagem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41" name="CaixaDeTexto 40"/>
            <p:cNvSpPr txBox="1"/>
            <p:nvPr/>
          </p:nvSpPr>
          <p:spPr>
            <a:xfrm>
              <a:off x="406401" y="717772"/>
              <a:ext cx="5036456" cy="1946687"/>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03 - Circular - Três Poderes – Centro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04 - Rodoviária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04A - Portal Sul - Roseira</a:t>
              </a:r>
            </a:p>
            <a:p>
              <a:pPr>
                <a:spcBef>
                  <a:spcPts val="300"/>
                </a:spcBef>
              </a:pPr>
              <a:r>
                <a:rPr lang="pt-BR" b="1" dirty="0">
                  <a:solidFill>
                    <a:srgbClr val="FF0000"/>
                  </a:solidFill>
                  <a:latin typeface="Calibri" panose="020F0502020204030204" pitchFamily="34" charset="0"/>
                  <a:cs typeface="Calibri" panose="020F0502020204030204" pitchFamily="34" charset="0"/>
                </a:rPr>
                <a:t>05 - Tenentes - Mantiqueira</a:t>
              </a:r>
            </a:p>
          </p:txBody>
        </p:sp>
        <p:sp>
          <p:nvSpPr>
            <p:cNvPr id="42" name="CaixaDeTexto 41"/>
            <p:cNvSpPr txBox="1"/>
            <p:nvPr/>
          </p:nvSpPr>
          <p:spPr>
            <a:xfrm>
              <a:off x="6961620" y="4916784"/>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sp>
          <p:nvSpPr>
            <p:cNvPr id="43" name="CaixaDeTexto 42"/>
            <p:cNvSpPr txBox="1"/>
            <p:nvPr/>
          </p:nvSpPr>
          <p:spPr>
            <a:xfrm>
              <a:off x="7019616" y="4024155"/>
              <a:ext cx="756426"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Tenentes</a:t>
              </a:r>
            </a:p>
          </p:txBody>
        </p:sp>
        <p:sp>
          <p:nvSpPr>
            <p:cNvPr id="44" name="CaixaDeTexto 43"/>
            <p:cNvSpPr txBox="1"/>
            <p:nvPr/>
          </p:nvSpPr>
          <p:spPr>
            <a:xfrm>
              <a:off x="6377738" y="5960718"/>
              <a:ext cx="976549"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Mantiqueira</a:t>
              </a:r>
            </a:p>
          </p:txBody>
        </p:sp>
      </p:grpSp>
      <p:grpSp>
        <p:nvGrpSpPr>
          <p:cNvPr id="45" name="Grupo 44"/>
          <p:cNvGrpSpPr/>
          <p:nvPr/>
        </p:nvGrpSpPr>
        <p:grpSpPr>
          <a:xfrm>
            <a:off x="406400" y="717772"/>
            <a:ext cx="10821501" cy="6141599"/>
            <a:chOff x="406400" y="717772"/>
            <a:chExt cx="10821501" cy="6141599"/>
          </a:xfrm>
        </p:grpSpPr>
        <p:pic>
          <p:nvPicPr>
            <p:cNvPr id="46" name="Imagem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47" name="CaixaDeTexto 46"/>
            <p:cNvSpPr txBox="1"/>
            <p:nvPr/>
          </p:nvSpPr>
          <p:spPr>
            <a:xfrm>
              <a:off x="406400" y="717772"/>
              <a:ext cx="5689599" cy="2262158"/>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03 - Circular - Três Poderes – Centro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04 - Rodoviária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04A - Portal Sul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05 - Tenentes – Mantiqueira</a:t>
              </a:r>
            </a:p>
            <a:p>
              <a:pPr>
                <a:spcBef>
                  <a:spcPts val="300"/>
                </a:spcBef>
              </a:pPr>
              <a:r>
                <a:rPr lang="pt-BR" b="1" dirty="0">
                  <a:solidFill>
                    <a:srgbClr val="FF0000"/>
                  </a:solidFill>
                  <a:latin typeface="Calibri" panose="020F0502020204030204" pitchFamily="34" charset="0"/>
                  <a:cs typeface="Calibri" panose="020F0502020204030204" pitchFamily="34" charset="0"/>
                </a:rPr>
                <a:t>06 – Vargem do João Pinto </a:t>
              </a:r>
              <a:r>
                <a:rPr lang="pt-BR" b="1" dirty="0" err="1">
                  <a:solidFill>
                    <a:srgbClr val="FF0000"/>
                  </a:solidFill>
                  <a:latin typeface="Calibri" panose="020F0502020204030204" pitchFamily="34" charset="0"/>
                  <a:cs typeface="Calibri" panose="020F0502020204030204" pitchFamily="34" charset="0"/>
                </a:rPr>
                <a:t>Distr</a:t>
              </a:r>
              <a:r>
                <a:rPr lang="pt-BR" b="1" dirty="0">
                  <a:solidFill>
                    <a:srgbClr val="FF0000"/>
                  </a:solidFill>
                  <a:latin typeface="Calibri" panose="020F0502020204030204" pitchFamily="34" charset="0"/>
                  <a:cs typeface="Calibri" panose="020F0502020204030204" pitchFamily="34" charset="0"/>
                </a:rPr>
                <a:t>. Industrial - Rodoviária</a:t>
              </a:r>
            </a:p>
          </p:txBody>
        </p:sp>
        <p:sp>
          <p:nvSpPr>
            <p:cNvPr id="48" name="CaixaDeTexto 47"/>
            <p:cNvSpPr txBox="1"/>
            <p:nvPr/>
          </p:nvSpPr>
          <p:spPr>
            <a:xfrm>
              <a:off x="8035677" y="5105469"/>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grpSp>
      <p:grpSp>
        <p:nvGrpSpPr>
          <p:cNvPr id="49" name="Grupo 48"/>
          <p:cNvGrpSpPr/>
          <p:nvPr/>
        </p:nvGrpSpPr>
        <p:grpSpPr>
          <a:xfrm>
            <a:off x="406400" y="716401"/>
            <a:ext cx="10821501" cy="6141599"/>
            <a:chOff x="406400" y="717772"/>
            <a:chExt cx="10821501" cy="6141599"/>
          </a:xfrm>
        </p:grpSpPr>
        <p:pic>
          <p:nvPicPr>
            <p:cNvPr id="50" name="Imagem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51" name="CaixaDeTexto 50"/>
            <p:cNvSpPr txBox="1"/>
            <p:nvPr/>
          </p:nvSpPr>
          <p:spPr>
            <a:xfrm>
              <a:off x="406400" y="717772"/>
              <a:ext cx="5689599" cy="2577629"/>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03 - Circular - Três Poderes – Centro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04 - Rodoviária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04A - Portal Sul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05 - Tenentes – Mantiqueira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06 – Vargem do João Pinto </a:t>
              </a:r>
              <a:r>
                <a:rPr lang="pt-BR" b="1" dirty="0" err="1">
                  <a:solidFill>
                    <a:schemeClr val="bg1">
                      <a:lumMod val="65000"/>
                    </a:schemeClr>
                  </a:solidFill>
                  <a:latin typeface="Calibri" panose="020F0502020204030204" pitchFamily="34" charset="0"/>
                  <a:cs typeface="Calibri" panose="020F0502020204030204" pitchFamily="34" charset="0"/>
                </a:rPr>
                <a:t>Distr</a:t>
              </a:r>
              <a:r>
                <a:rPr lang="pt-BR" b="1" dirty="0">
                  <a:solidFill>
                    <a:schemeClr val="bg1">
                      <a:lumMod val="65000"/>
                    </a:schemeClr>
                  </a:solidFill>
                  <a:latin typeface="Calibri" panose="020F0502020204030204" pitchFamily="34" charset="0"/>
                  <a:cs typeface="Calibri" panose="020F0502020204030204" pitchFamily="34" charset="0"/>
                </a:rPr>
                <a:t>. Industrial – Rodoviária</a:t>
              </a:r>
            </a:p>
            <a:p>
              <a:pPr>
                <a:spcBef>
                  <a:spcPts val="300"/>
                </a:spcBef>
              </a:pPr>
              <a:r>
                <a:rPr lang="pt-BR" b="1" dirty="0">
                  <a:solidFill>
                    <a:srgbClr val="FF0000"/>
                  </a:solidFill>
                  <a:latin typeface="Calibri" panose="020F0502020204030204" pitchFamily="34" charset="0"/>
                  <a:cs typeface="Calibri" panose="020F0502020204030204" pitchFamily="34" charset="0"/>
                </a:rPr>
                <a:t>07 – Pessegueiros – Terminal Rodoviário</a:t>
              </a:r>
            </a:p>
          </p:txBody>
        </p:sp>
        <p:sp>
          <p:nvSpPr>
            <p:cNvPr id="52" name="CaixaDeTexto 51"/>
            <p:cNvSpPr txBox="1"/>
            <p:nvPr/>
          </p:nvSpPr>
          <p:spPr>
            <a:xfrm>
              <a:off x="6961620" y="4916784"/>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sp>
          <p:nvSpPr>
            <p:cNvPr id="53" name="CaixaDeTexto 52"/>
            <p:cNvSpPr txBox="1"/>
            <p:nvPr/>
          </p:nvSpPr>
          <p:spPr>
            <a:xfrm>
              <a:off x="9073449" y="3429000"/>
              <a:ext cx="1009059"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Pessegueiros</a:t>
              </a:r>
            </a:p>
          </p:txBody>
        </p:sp>
      </p:grpSp>
      <p:grpSp>
        <p:nvGrpSpPr>
          <p:cNvPr id="54" name="Grupo 53"/>
          <p:cNvGrpSpPr/>
          <p:nvPr/>
        </p:nvGrpSpPr>
        <p:grpSpPr>
          <a:xfrm>
            <a:off x="403157" y="716401"/>
            <a:ext cx="10821501" cy="6141599"/>
            <a:chOff x="406400" y="717772"/>
            <a:chExt cx="10821501" cy="6141599"/>
          </a:xfrm>
        </p:grpSpPr>
        <p:pic>
          <p:nvPicPr>
            <p:cNvPr id="55" name="Imagem 5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56" name="CaixaDeTexto 55"/>
            <p:cNvSpPr txBox="1"/>
            <p:nvPr/>
          </p:nvSpPr>
          <p:spPr>
            <a:xfrm>
              <a:off x="406400" y="717772"/>
              <a:ext cx="5689599" cy="3208571"/>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03 - Circular - Três Poderes – Centro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04 - Rodoviária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04A - Portal Sul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05 - Tenentes – Mantiqueira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06 – Vargem do João Pinto </a:t>
              </a:r>
              <a:r>
                <a:rPr lang="pt-BR" b="1" dirty="0" err="1">
                  <a:solidFill>
                    <a:schemeClr val="bg1">
                      <a:lumMod val="65000"/>
                    </a:schemeClr>
                  </a:solidFill>
                  <a:latin typeface="Calibri" panose="020F0502020204030204" pitchFamily="34" charset="0"/>
                  <a:cs typeface="Calibri" panose="020F0502020204030204" pitchFamily="34" charset="0"/>
                </a:rPr>
                <a:t>Distr</a:t>
              </a:r>
              <a:r>
                <a:rPr lang="pt-BR" b="1" dirty="0">
                  <a:solidFill>
                    <a:schemeClr val="bg1">
                      <a:lumMod val="65000"/>
                    </a:schemeClr>
                  </a:solidFill>
                  <a:latin typeface="Calibri" panose="020F0502020204030204" pitchFamily="34" charset="0"/>
                  <a:cs typeface="Calibri" panose="020F0502020204030204" pitchFamily="34" charset="0"/>
                </a:rPr>
                <a:t>. Industrial – Rodoviária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07 – Pessegueiros – Terminal Rodoviário</a:t>
              </a:r>
            </a:p>
            <a:p>
              <a:pPr>
                <a:spcBef>
                  <a:spcPts val="300"/>
                </a:spcBef>
              </a:pPr>
              <a:r>
                <a:rPr lang="pt-BR" b="1" dirty="0">
                  <a:solidFill>
                    <a:srgbClr val="FF0000"/>
                  </a:solidFill>
                  <a:latin typeface="Calibri" panose="020F0502020204030204" pitchFamily="34" charset="0"/>
                  <a:cs typeface="Calibri" panose="020F0502020204030204" pitchFamily="34" charset="0"/>
                </a:rPr>
                <a:t>08 - Pessegueiros – Term. </a:t>
              </a:r>
              <a:r>
                <a:rPr lang="pt-BR" b="1" dirty="0" err="1">
                  <a:solidFill>
                    <a:srgbClr val="FF0000"/>
                  </a:solidFill>
                  <a:latin typeface="Calibri" panose="020F0502020204030204" pitchFamily="34" charset="0"/>
                  <a:cs typeface="Calibri" panose="020F0502020204030204" pitchFamily="34" charset="0"/>
                </a:rPr>
                <a:t>Rodov</a:t>
              </a:r>
              <a:r>
                <a:rPr lang="pt-BR" b="1" dirty="0">
                  <a:solidFill>
                    <a:srgbClr val="FF0000"/>
                  </a:solidFill>
                  <a:latin typeface="Calibri" panose="020F0502020204030204" pitchFamily="34" charset="0"/>
                  <a:cs typeface="Calibri" panose="020F0502020204030204" pitchFamily="34" charset="0"/>
                </a:rPr>
                <a:t>. (via Estr. João R. Neves)</a:t>
              </a:r>
            </a:p>
            <a:p>
              <a:pPr>
                <a:spcBef>
                  <a:spcPts val="300"/>
                </a:spcBef>
              </a:pPr>
              <a:endParaRPr lang="pt-BR" b="1" dirty="0">
                <a:solidFill>
                  <a:srgbClr val="FF0000"/>
                </a:solidFill>
                <a:latin typeface="Calibri" panose="020F0502020204030204" pitchFamily="34" charset="0"/>
                <a:cs typeface="Calibri" panose="020F0502020204030204" pitchFamily="34" charset="0"/>
              </a:endParaRPr>
            </a:p>
          </p:txBody>
        </p:sp>
        <p:sp>
          <p:nvSpPr>
            <p:cNvPr id="57" name="CaixaDeTexto 56"/>
            <p:cNvSpPr txBox="1"/>
            <p:nvPr/>
          </p:nvSpPr>
          <p:spPr>
            <a:xfrm>
              <a:off x="6961620" y="4916784"/>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sp>
          <p:nvSpPr>
            <p:cNvPr id="58" name="CaixaDeTexto 57"/>
            <p:cNvSpPr txBox="1"/>
            <p:nvPr/>
          </p:nvSpPr>
          <p:spPr>
            <a:xfrm>
              <a:off x="9073449" y="3429000"/>
              <a:ext cx="1009059"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Pessegueiros</a:t>
              </a:r>
            </a:p>
          </p:txBody>
        </p:sp>
      </p:grpSp>
      <p:grpSp>
        <p:nvGrpSpPr>
          <p:cNvPr id="59" name="Grupo 58"/>
          <p:cNvGrpSpPr/>
          <p:nvPr/>
        </p:nvGrpSpPr>
        <p:grpSpPr>
          <a:xfrm>
            <a:off x="399914" y="716401"/>
            <a:ext cx="10821501" cy="6141599"/>
            <a:chOff x="406400" y="717772"/>
            <a:chExt cx="10821501" cy="6141599"/>
          </a:xfrm>
        </p:grpSpPr>
        <p:pic>
          <p:nvPicPr>
            <p:cNvPr id="60" name="Imagem 5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61" name="CaixaDeTexto 60"/>
            <p:cNvSpPr txBox="1"/>
            <p:nvPr/>
          </p:nvSpPr>
          <p:spPr>
            <a:xfrm>
              <a:off x="406400" y="717772"/>
              <a:ext cx="5689599" cy="3524042"/>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03 - Circular - Três Poderes – Centro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04 - Rodoviária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04A - Portal Sul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05 - Tenentes – Mantiqueira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06 – Vargem do João Pinto </a:t>
              </a:r>
              <a:r>
                <a:rPr lang="pt-BR" b="1" dirty="0" err="1">
                  <a:solidFill>
                    <a:schemeClr val="bg1">
                      <a:lumMod val="65000"/>
                    </a:schemeClr>
                  </a:solidFill>
                  <a:latin typeface="Calibri" panose="020F0502020204030204" pitchFamily="34" charset="0"/>
                  <a:cs typeface="Calibri" panose="020F0502020204030204" pitchFamily="34" charset="0"/>
                </a:rPr>
                <a:t>Distr</a:t>
              </a:r>
              <a:r>
                <a:rPr lang="pt-BR" b="1" dirty="0">
                  <a:solidFill>
                    <a:schemeClr val="bg1">
                      <a:lumMod val="65000"/>
                    </a:schemeClr>
                  </a:solidFill>
                  <a:latin typeface="Calibri" panose="020F0502020204030204" pitchFamily="34" charset="0"/>
                  <a:cs typeface="Calibri" panose="020F0502020204030204" pitchFamily="34" charset="0"/>
                </a:rPr>
                <a:t>. Industrial – Rodoviária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07 – Pessegueiros – Terminal Rodoviário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08 - Pessegueiros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Estr. João R. Neves)</a:t>
              </a:r>
            </a:p>
            <a:p>
              <a:pPr>
                <a:spcBef>
                  <a:spcPts val="300"/>
                </a:spcBef>
              </a:pPr>
              <a:r>
                <a:rPr lang="pt-BR" b="1" dirty="0">
                  <a:solidFill>
                    <a:srgbClr val="FF0000"/>
                  </a:solidFill>
                  <a:latin typeface="Calibri" panose="020F0502020204030204" pitchFamily="34" charset="0"/>
                  <a:cs typeface="Calibri" panose="020F0502020204030204" pitchFamily="34" charset="0"/>
                </a:rPr>
                <a:t>09 – Ponte Alta – Term. </a:t>
              </a:r>
              <a:r>
                <a:rPr lang="pt-BR" b="1" dirty="0" err="1">
                  <a:solidFill>
                    <a:srgbClr val="FF0000"/>
                  </a:solidFill>
                  <a:latin typeface="Calibri" panose="020F0502020204030204" pitchFamily="34" charset="0"/>
                  <a:cs typeface="Calibri" panose="020F0502020204030204" pitchFamily="34" charset="0"/>
                </a:rPr>
                <a:t>Rodov</a:t>
              </a:r>
              <a:r>
                <a:rPr lang="pt-BR" b="1" dirty="0">
                  <a:solidFill>
                    <a:srgbClr val="FF0000"/>
                  </a:solidFill>
                  <a:latin typeface="Calibri" panose="020F0502020204030204" pitchFamily="34" charset="0"/>
                  <a:cs typeface="Calibri" panose="020F0502020204030204" pitchFamily="34" charset="0"/>
                </a:rPr>
                <a:t>. (via Agenor / Manacás)</a:t>
              </a:r>
            </a:p>
            <a:p>
              <a:pPr>
                <a:spcBef>
                  <a:spcPts val="300"/>
                </a:spcBef>
              </a:pPr>
              <a:endParaRPr lang="pt-BR" b="1" dirty="0">
                <a:solidFill>
                  <a:srgbClr val="FF0000"/>
                </a:solidFill>
                <a:latin typeface="Calibri" panose="020F0502020204030204" pitchFamily="34" charset="0"/>
                <a:cs typeface="Calibri" panose="020F0502020204030204" pitchFamily="34" charset="0"/>
              </a:endParaRPr>
            </a:p>
          </p:txBody>
        </p:sp>
        <p:sp>
          <p:nvSpPr>
            <p:cNvPr id="62" name="CaixaDeTexto 61"/>
            <p:cNvSpPr txBox="1"/>
            <p:nvPr/>
          </p:nvSpPr>
          <p:spPr>
            <a:xfrm>
              <a:off x="6961620" y="4916784"/>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grpSp>
      <p:grpSp>
        <p:nvGrpSpPr>
          <p:cNvPr id="63" name="Grupo 62"/>
          <p:cNvGrpSpPr/>
          <p:nvPr/>
        </p:nvGrpSpPr>
        <p:grpSpPr>
          <a:xfrm>
            <a:off x="399914" y="716401"/>
            <a:ext cx="10821501" cy="6141599"/>
            <a:chOff x="406400" y="717772"/>
            <a:chExt cx="10821501" cy="6141599"/>
          </a:xfrm>
        </p:grpSpPr>
        <p:pic>
          <p:nvPicPr>
            <p:cNvPr id="64" name="Imagem 6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65" name="CaixaDeTexto 64"/>
            <p:cNvSpPr txBox="1"/>
            <p:nvPr/>
          </p:nvSpPr>
          <p:spPr>
            <a:xfrm>
              <a:off x="406400" y="717772"/>
              <a:ext cx="5689599" cy="3524042"/>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03 - Circular - Três Poderes – Centro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04 - Rodoviária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04A - Portal Sul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05 - Tenentes – Mantiqueira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06 – Vargem do João Pinto </a:t>
              </a:r>
              <a:r>
                <a:rPr lang="pt-BR" b="1" dirty="0" err="1">
                  <a:solidFill>
                    <a:schemeClr val="bg1">
                      <a:lumMod val="65000"/>
                    </a:schemeClr>
                  </a:solidFill>
                  <a:latin typeface="Calibri" panose="020F0502020204030204" pitchFamily="34" charset="0"/>
                  <a:cs typeface="Calibri" panose="020F0502020204030204" pitchFamily="34" charset="0"/>
                </a:rPr>
                <a:t>Distr</a:t>
              </a:r>
              <a:r>
                <a:rPr lang="pt-BR" b="1" dirty="0">
                  <a:solidFill>
                    <a:schemeClr val="bg1">
                      <a:lumMod val="65000"/>
                    </a:schemeClr>
                  </a:solidFill>
                  <a:latin typeface="Calibri" panose="020F0502020204030204" pitchFamily="34" charset="0"/>
                  <a:cs typeface="Calibri" panose="020F0502020204030204" pitchFamily="34" charset="0"/>
                </a:rPr>
                <a:t>. Industrial – Rodoviária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07 – Pessegueiros – Terminal Rodoviário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08 - Pessegueiros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Estr. João R. Neves)</a:t>
              </a:r>
            </a:p>
            <a:p>
              <a:pPr>
                <a:spcBef>
                  <a:spcPts val="300"/>
                </a:spcBef>
              </a:pPr>
              <a:r>
                <a:rPr lang="pt-BR" b="1" dirty="0">
                  <a:solidFill>
                    <a:srgbClr val="FF0000"/>
                  </a:solidFill>
                  <a:latin typeface="Calibri" panose="020F0502020204030204" pitchFamily="34" charset="0"/>
                  <a:cs typeface="Calibri" panose="020F0502020204030204" pitchFamily="34" charset="0"/>
                </a:rPr>
                <a:t>09 – Ponte Alta – Term. </a:t>
              </a:r>
              <a:r>
                <a:rPr lang="pt-BR" b="1" dirty="0" err="1">
                  <a:solidFill>
                    <a:srgbClr val="FF0000"/>
                  </a:solidFill>
                  <a:latin typeface="Calibri" panose="020F0502020204030204" pitchFamily="34" charset="0"/>
                  <a:cs typeface="Calibri" panose="020F0502020204030204" pitchFamily="34" charset="0"/>
                </a:rPr>
                <a:t>Rodov</a:t>
              </a:r>
              <a:r>
                <a:rPr lang="pt-BR" b="1" dirty="0">
                  <a:solidFill>
                    <a:srgbClr val="FF0000"/>
                  </a:solidFill>
                  <a:latin typeface="Calibri" panose="020F0502020204030204" pitchFamily="34" charset="0"/>
                  <a:cs typeface="Calibri" panose="020F0502020204030204" pitchFamily="34" charset="0"/>
                </a:rPr>
                <a:t>. (via Agenor / Manacás)</a:t>
              </a:r>
            </a:p>
            <a:p>
              <a:pPr>
                <a:spcBef>
                  <a:spcPts val="300"/>
                </a:spcBef>
              </a:pPr>
              <a:endParaRPr lang="pt-BR" b="1" dirty="0">
                <a:solidFill>
                  <a:srgbClr val="FF0000"/>
                </a:solidFill>
                <a:latin typeface="Calibri" panose="020F0502020204030204" pitchFamily="34" charset="0"/>
                <a:cs typeface="Calibri" panose="020F0502020204030204" pitchFamily="34" charset="0"/>
              </a:endParaRPr>
            </a:p>
          </p:txBody>
        </p:sp>
        <p:sp>
          <p:nvSpPr>
            <p:cNvPr id="66" name="CaixaDeTexto 65"/>
            <p:cNvSpPr txBox="1"/>
            <p:nvPr/>
          </p:nvSpPr>
          <p:spPr>
            <a:xfrm>
              <a:off x="7745391" y="3015412"/>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sp>
          <p:nvSpPr>
            <p:cNvPr id="67" name="CaixaDeTexto 66"/>
            <p:cNvSpPr txBox="1"/>
            <p:nvPr/>
          </p:nvSpPr>
          <p:spPr>
            <a:xfrm>
              <a:off x="10118477" y="2018965"/>
              <a:ext cx="752835"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Manacás</a:t>
              </a:r>
            </a:p>
          </p:txBody>
        </p:sp>
        <p:sp>
          <p:nvSpPr>
            <p:cNvPr id="68" name="CaixaDeTexto 67"/>
            <p:cNvSpPr txBox="1"/>
            <p:nvPr/>
          </p:nvSpPr>
          <p:spPr>
            <a:xfrm>
              <a:off x="9269391" y="3650071"/>
              <a:ext cx="647870"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Agenor</a:t>
              </a:r>
            </a:p>
          </p:txBody>
        </p:sp>
        <p:sp>
          <p:nvSpPr>
            <p:cNvPr id="69" name="CaixaDeTexto 68"/>
            <p:cNvSpPr txBox="1"/>
            <p:nvPr/>
          </p:nvSpPr>
          <p:spPr>
            <a:xfrm>
              <a:off x="7320050" y="4937391"/>
              <a:ext cx="850682"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Ponte Alta</a:t>
              </a:r>
            </a:p>
          </p:txBody>
        </p:sp>
      </p:grpSp>
      <p:grpSp>
        <p:nvGrpSpPr>
          <p:cNvPr id="70" name="Grupo 69"/>
          <p:cNvGrpSpPr/>
          <p:nvPr/>
        </p:nvGrpSpPr>
        <p:grpSpPr>
          <a:xfrm>
            <a:off x="399914" y="716401"/>
            <a:ext cx="10821501" cy="6141599"/>
            <a:chOff x="406400" y="717772"/>
            <a:chExt cx="10821501" cy="6141599"/>
          </a:xfrm>
        </p:grpSpPr>
        <p:pic>
          <p:nvPicPr>
            <p:cNvPr id="71" name="Imagem 7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72" name="CaixaDeTexto 71"/>
            <p:cNvSpPr txBox="1"/>
            <p:nvPr/>
          </p:nvSpPr>
          <p:spPr>
            <a:xfrm>
              <a:off x="406400" y="717772"/>
              <a:ext cx="5689599" cy="3839513"/>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03 - Circular - Três Poderes – Centro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04 - Rodoviária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04A - Portal Sul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05 - Tenentes – Mantiqueira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06 – Vargem do João Pinto </a:t>
              </a:r>
              <a:r>
                <a:rPr lang="pt-BR" b="1" dirty="0" err="1">
                  <a:solidFill>
                    <a:schemeClr val="bg1">
                      <a:lumMod val="65000"/>
                    </a:schemeClr>
                  </a:solidFill>
                  <a:latin typeface="Calibri" panose="020F0502020204030204" pitchFamily="34" charset="0"/>
                  <a:cs typeface="Calibri" panose="020F0502020204030204" pitchFamily="34" charset="0"/>
                </a:rPr>
                <a:t>Distr</a:t>
              </a:r>
              <a:r>
                <a:rPr lang="pt-BR" b="1" dirty="0">
                  <a:solidFill>
                    <a:schemeClr val="bg1">
                      <a:lumMod val="65000"/>
                    </a:schemeClr>
                  </a:solidFill>
                  <a:latin typeface="Calibri" panose="020F0502020204030204" pitchFamily="34" charset="0"/>
                  <a:cs typeface="Calibri" panose="020F0502020204030204" pitchFamily="34" charset="0"/>
                </a:rPr>
                <a:t>. Industrial – Rodoviária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07 – Pessegueiros – Terminal Rodoviário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08 - Pessegueiros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Estr. João R. Neves)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09 – Ponte Alta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Agenor / Manacás)</a:t>
              </a:r>
            </a:p>
            <a:p>
              <a:pPr>
                <a:spcBef>
                  <a:spcPts val="300"/>
                </a:spcBef>
              </a:pPr>
              <a:r>
                <a:rPr lang="pt-BR" b="1" dirty="0">
                  <a:solidFill>
                    <a:srgbClr val="FF0000"/>
                  </a:solidFill>
                  <a:latin typeface="Calibri" panose="020F0502020204030204" pitchFamily="34" charset="0"/>
                  <a:cs typeface="Calibri" panose="020F0502020204030204" pitchFamily="34" charset="0"/>
                </a:rPr>
                <a:t>10 – Tenentes – Term. </a:t>
              </a:r>
              <a:r>
                <a:rPr lang="pt-BR" b="1" dirty="0" err="1">
                  <a:solidFill>
                    <a:srgbClr val="FF0000"/>
                  </a:solidFill>
                  <a:latin typeface="Calibri" panose="020F0502020204030204" pitchFamily="34" charset="0"/>
                  <a:cs typeface="Calibri" panose="020F0502020204030204" pitchFamily="34" charset="0"/>
                </a:rPr>
                <a:t>Rodov</a:t>
              </a:r>
              <a:r>
                <a:rPr lang="pt-BR" b="1" dirty="0">
                  <a:solidFill>
                    <a:srgbClr val="FF0000"/>
                  </a:solidFill>
                  <a:latin typeface="Calibri" panose="020F0502020204030204" pitchFamily="34" charset="0"/>
                  <a:cs typeface="Calibri" panose="020F0502020204030204" pitchFamily="34" charset="0"/>
                </a:rPr>
                <a:t>. (via Bairro dos Pedrosos)</a:t>
              </a:r>
            </a:p>
            <a:p>
              <a:pPr>
                <a:spcBef>
                  <a:spcPts val="300"/>
                </a:spcBef>
              </a:pPr>
              <a:endParaRPr lang="pt-BR" b="1" dirty="0">
                <a:solidFill>
                  <a:srgbClr val="FF0000"/>
                </a:solidFill>
                <a:latin typeface="Calibri" panose="020F0502020204030204" pitchFamily="34" charset="0"/>
                <a:cs typeface="Calibri" panose="020F0502020204030204" pitchFamily="34" charset="0"/>
              </a:endParaRPr>
            </a:p>
          </p:txBody>
        </p:sp>
        <p:sp>
          <p:nvSpPr>
            <p:cNvPr id="73" name="CaixaDeTexto 72"/>
            <p:cNvSpPr txBox="1"/>
            <p:nvPr/>
          </p:nvSpPr>
          <p:spPr>
            <a:xfrm>
              <a:off x="6961620" y="4873241"/>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sp>
          <p:nvSpPr>
            <p:cNvPr id="74" name="CaixaDeTexto 73"/>
            <p:cNvSpPr txBox="1"/>
            <p:nvPr/>
          </p:nvSpPr>
          <p:spPr>
            <a:xfrm>
              <a:off x="8166305" y="3958841"/>
              <a:ext cx="756426"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Tenentes</a:t>
              </a:r>
            </a:p>
          </p:txBody>
        </p:sp>
      </p:grpSp>
      <p:grpSp>
        <p:nvGrpSpPr>
          <p:cNvPr id="75" name="Grupo 74"/>
          <p:cNvGrpSpPr/>
          <p:nvPr/>
        </p:nvGrpSpPr>
        <p:grpSpPr>
          <a:xfrm>
            <a:off x="399914" y="716401"/>
            <a:ext cx="10821501" cy="6141599"/>
            <a:chOff x="406400" y="717772"/>
            <a:chExt cx="10821501" cy="6141599"/>
          </a:xfrm>
        </p:grpSpPr>
        <p:pic>
          <p:nvPicPr>
            <p:cNvPr id="76" name="Imagem 7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77" name="CaixaDeTexto 76"/>
            <p:cNvSpPr txBox="1"/>
            <p:nvPr/>
          </p:nvSpPr>
          <p:spPr>
            <a:xfrm>
              <a:off x="406400" y="717772"/>
              <a:ext cx="5689599" cy="4154984"/>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03 - Circular - Três Poderes – Centro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04 - Rodoviária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04A - Portal Sul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05 - Tenentes – Mantiqueira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06 – Vargem do João Pinto </a:t>
              </a:r>
              <a:r>
                <a:rPr lang="pt-BR" b="1" dirty="0" err="1">
                  <a:solidFill>
                    <a:schemeClr val="bg1">
                      <a:lumMod val="65000"/>
                    </a:schemeClr>
                  </a:solidFill>
                  <a:latin typeface="Calibri" panose="020F0502020204030204" pitchFamily="34" charset="0"/>
                  <a:cs typeface="Calibri" panose="020F0502020204030204" pitchFamily="34" charset="0"/>
                </a:rPr>
                <a:t>Distr</a:t>
              </a:r>
              <a:r>
                <a:rPr lang="pt-BR" b="1" dirty="0">
                  <a:solidFill>
                    <a:schemeClr val="bg1">
                      <a:lumMod val="65000"/>
                    </a:schemeClr>
                  </a:solidFill>
                  <a:latin typeface="Calibri" panose="020F0502020204030204" pitchFamily="34" charset="0"/>
                  <a:cs typeface="Calibri" panose="020F0502020204030204" pitchFamily="34" charset="0"/>
                </a:rPr>
                <a:t>. Industrial – Rodoviária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07 – Pessegueiros – Terminal Rodoviário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08 - Pessegueiros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Estr. João R. Neves)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09 – Ponte Alta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Agenor / Manacás)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10 – Tenentes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Bairro dos Pedrosos)</a:t>
              </a:r>
            </a:p>
            <a:p>
              <a:pPr>
                <a:spcBef>
                  <a:spcPts val="300"/>
                </a:spcBef>
              </a:pPr>
              <a:r>
                <a:rPr lang="pt-BR" b="1" dirty="0">
                  <a:solidFill>
                    <a:srgbClr val="FF0000"/>
                  </a:solidFill>
                  <a:latin typeface="Calibri" panose="020F0502020204030204" pitchFamily="34" charset="0"/>
                  <a:cs typeface="Calibri" panose="020F0502020204030204" pitchFamily="34" charset="0"/>
                </a:rPr>
                <a:t>11 – Tenentes Rural - Term. </a:t>
              </a:r>
              <a:r>
                <a:rPr lang="pt-BR" b="1" dirty="0" err="1">
                  <a:solidFill>
                    <a:srgbClr val="FF0000"/>
                  </a:solidFill>
                  <a:latin typeface="Calibri" panose="020F0502020204030204" pitchFamily="34" charset="0"/>
                  <a:cs typeface="Calibri" panose="020F0502020204030204" pitchFamily="34" charset="0"/>
                </a:rPr>
                <a:t>Rodov</a:t>
              </a:r>
              <a:r>
                <a:rPr lang="pt-BR" b="1" dirty="0">
                  <a:solidFill>
                    <a:srgbClr val="FF0000"/>
                  </a:solidFill>
                  <a:latin typeface="Calibri" panose="020F0502020204030204" pitchFamily="34" charset="0"/>
                  <a:cs typeface="Calibri" panose="020F0502020204030204" pitchFamily="34" charset="0"/>
                </a:rPr>
                <a:t>.</a:t>
              </a:r>
            </a:p>
            <a:p>
              <a:pPr>
                <a:spcBef>
                  <a:spcPts val="300"/>
                </a:spcBef>
              </a:pPr>
              <a:endParaRPr lang="pt-BR" b="1" dirty="0">
                <a:solidFill>
                  <a:srgbClr val="FF0000"/>
                </a:solidFill>
                <a:latin typeface="Calibri" panose="020F0502020204030204" pitchFamily="34" charset="0"/>
                <a:cs typeface="Calibri" panose="020F0502020204030204" pitchFamily="34" charset="0"/>
              </a:endParaRPr>
            </a:p>
          </p:txBody>
        </p:sp>
        <p:sp>
          <p:nvSpPr>
            <p:cNvPr id="78" name="CaixaDeTexto 77"/>
            <p:cNvSpPr txBox="1"/>
            <p:nvPr/>
          </p:nvSpPr>
          <p:spPr>
            <a:xfrm>
              <a:off x="6961620" y="4873241"/>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sp>
          <p:nvSpPr>
            <p:cNvPr id="79" name="CaixaDeTexto 78"/>
            <p:cNvSpPr txBox="1"/>
            <p:nvPr/>
          </p:nvSpPr>
          <p:spPr>
            <a:xfrm>
              <a:off x="7723621" y="2795260"/>
              <a:ext cx="791692" cy="461665"/>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Tenentes </a:t>
              </a:r>
            </a:p>
            <a:p>
              <a:pPr algn="ctr"/>
              <a:r>
                <a:rPr lang="pt-BR" sz="1200" b="1" dirty="0">
                  <a:latin typeface="Calibri" panose="020F0502020204030204" pitchFamily="34" charset="0"/>
                  <a:cs typeface="Calibri" panose="020F0502020204030204" pitchFamily="34" charset="0"/>
                </a:rPr>
                <a:t>Rural</a:t>
              </a:r>
            </a:p>
          </p:txBody>
        </p:sp>
      </p:grpSp>
      <p:grpSp>
        <p:nvGrpSpPr>
          <p:cNvPr id="80" name="Grupo 79"/>
          <p:cNvGrpSpPr/>
          <p:nvPr/>
        </p:nvGrpSpPr>
        <p:grpSpPr>
          <a:xfrm>
            <a:off x="399914" y="716401"/>
            <a:ext cx="10821501" cy="6141599"/>
            <a:chOff x="406400" y="717772"/>
            <a:chExt cx="10821501" cy="6141599"/>
          </a:xfrm>
        </p:grpSpPr>
        <p:pic>
          <p:nvPicPr>
            <p:cNvPr id="81" name="Imagem 8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82" name="CaixaDeTexto 81"/>
            <p:cNvSpPr txBox="1"/>
            <p:nvPr/>
          </p:nvSpPr>
          <p:spPr>
            <a:xfrm>
              <a:off x="406400" y="717772"/>
              <a:ext cx="5689599" cy="4154984"/>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03 - Circular - Três Poderes – Centro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04 - Rodoviária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04A - Portal Sul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05 - Tenentes – Mantiqueira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06 – Vargem do João Pinto </a:t>
              </a:r>
              <a:r>
                <a:rPr lang="pt-BR" b="1" dirty="0" err="1">
                  <a:solidFill>
                    <a:schemeClr val="bg1">
                      <a:lumMod val="65000"/>
                    </a:schemeClr>
                  </a:solidFill>
                  <a:latin typeface="Calibri" panose="020F0502020204030204" pitchFamily="34" charset="0"/>
                  <a:cs typeface="Calibri" panose="020F0502020204030204" pitchFamily="34" charset="0"/>
                </a:rPr>
                <a:t>Distr</a:t>
              </a:r>
              <a:r>
                <a:rPr lang="pt-BR" b="1" dirty="0">
                  <a:solidFill>
                    <a:schemeClr val="bg1">
                      <a:lumMod val="65000"/>
                    </a:schemeClr>
                  </a:solidFill>
                  <a:latin typeface="Calibri" panose="020F0502020204030204" pitchFamily="34" charset="0"/>
                  <a:cs typeface="Calibri" panose="020F0502020204030204" pitchFamily="34" charset="0"/>
                </a:rPr>
                <a:t>. Industrial – Rodoviária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07 – Pessegueiros – Terminal Rodoviário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08 - Pessegueiros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Estr. João R. Neves)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09 – Ponte Alta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Agenor / Manacás)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10 – Tenentes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Bairro dos Pedrosos)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11 – Tenentes Rural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a:t>
              </a:r>
            </a:p>
            <a:p>
              <a:pPr>
                <a:spcBef>
                  <a:spcPts val="300"/>
                </a:spcBef>
              </a:pPr>
              <a:r>
                <a:rPr lang="pt-BR" b="1" dirty="0">
                  <a:solidFill>
                    <a:srgbClr val="FF0000"/>
                  </a:solidFill>
                  <a:latin typeface="Calibri" panose="020F0502020204030204" pitchFamily="34" charset="0"/>
                  <a:cs typeface="Calibri" panose="020F0502020204030204" pitchFamily="34" charset="0"/>
                </a:rPr>
                <a:t>12 – Salto - Term. </a:t>
              </a:r>
              <a:r>
                <a:rPr lang="pt-BR" b="1" dirty="0" err="1">
                  <a:solidFill>
                    <a:srgbClr val="FF0000"/>
                  </a:solidFill>
                  <a:latin typeface="Calibri" panose="020F0502020204030204" pitchFamily="34" charset="0"/>
                  <a:cs typeface="Calibri" panose="020F0502020204030204" pitchFamily="34" charset="0"/>
                </a:rPr>
                <a:t>Rodov</a:t>
              </a:r>
              <a:r>
                <a:rPr lang="pt-BR" b="1" dirty="0">
                  <a:solidFill>
                    <a:srgbClr val="FF0000"/>
                  </a:solidFill>
                  <a:latin typeface="Calibri" panose="020F0502020204030204" pitchFamily="34" charset="0"/>
                  <a:cs typeface="Calibri" panose="020F0502020204030204" pitchFamily="34" charset="0"/>
                </a:rPr>
                <a:t>. (via </a:t>
              </a:r>
              <a:r>
                <a:rPr lang="pt-BR" b="1" dirty="0" err="1">
                  <a:solidFill>
                    <a:srgbClr val="FF0000"/>
                  </a:solidFill>
                  <a:latin typeface="Calibri" panose="020F0502020204030204" pitchFamily="34" charset="0"/>
                  <a:cs typeface="Calibri" panose="020F0502020204030204" pitchFamily="34" charset="0"/>
                </a:rPr>
                <a:t>Forjos</a:t>
              </a:r>
              <a:r>
                <a:rPr lang="pt-BR" b="1" dirty="0">
                  <a:solidFill>
                    <a:srgbClr val="FF0000"/>
                  </a:solidFill>
                  <a:latin typeface="Calibri" panose="020F0502020204030204" pitchFamily="34" charset="0"/>
                  <a:cs typeface="Calibri" panose="020F0502020204030204" pitchFamily="34" charset="0"/>
                </a:rPr>
                <a:t>)</a:t>
              </a:r>
            </a:p>
          </p:txBody>
        </p:sp>
        <p:sp>
          <p:nvSpPr>
            <p:cNvPr id="83" name="CaixaDeTexto 82"/>
            <p:cNvSpPr txBox="1"/>
            <p:nvPr/>
          </p:nvSpPr>
          <p:spPr>
            <a:xfrm>
              <a:off x="6961620" y="4873241"/>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sp>
          <p:nvSpPr>
            <p:cNvPr id="84" name="CaixaDeTexto 83"/>
            <p:cNvSpPr txBox="1"/>
            <p:nvPr/>
          </p:nvSpPr>
          <p:spPr>
            <a:xfrm>
              <a:off x="10471597" y="5257869"/>
              <a:ext cx="505395"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Salto</a:t>
              </a:r>
            </a:p>
          </p:txBody>
        </p:sp>
        <p:sp>
          <p:nvSpPr>
            <p:cNvPr id="85" name="CaixaDeTexto 84"/>
            <p:cNvSpPr txBox="1"/>
            <p:nvPr/>
          </p:nvSpPr>
          <p:spPr>
            <a:xfrm>
              <a:off x="8650054" y="5396368"/>
              <a:ext cx="575542" cy="276999"/>
            </a:xfrm>
            <a:prstGeom prst="rect">
              <a:avLst/>
            </a:prstGeom>
            <a:solidFill>
              <a:srgbClr val="FFFFFF">
                <a:alpha val="66000"/>
              </a:srgbClr>
            </a:solidFill>
          </p:spPr>
          <p:txBody>
            <a:bodyPr wrap="none" rtlCol="0">
              <a:spAutoFit/>
            </a:bodyPr>
            <a:lstStyle/>
            <a:p>
              <a:r>
                <a:rPr lang="pt-BR" sz="1200" b="1" dirty="0" err="1">
                  <a:latin typeface="Calibri" panose="020F0502020204030204" pitchFamily="34" charset="0"/>
                  <a:cs typeface="Calibri" panose="020F0502020204030204" pitchFamily="34" charset="0"/>
                </a:rPr>
                <a:t>Forjos</a:t>
              </a:r>
              <a:endParaRPr lang="pt-BR" sz="1200" b="1" dirty="0">
                <a:latin typeface="Calibri" panose="020F0502020204030204" pitchFamily="34" charset="0"/>
                <a:cs typeface="Calibri" panose="020F0502020204030204" pitchFamily="34" charset="0"/>
              </a:endParaRPr>
            </a:p>
          </p:txBody>
        </p:sp>
      </p:grpSp>
      <p:grpSp>
        <p:nvGrpSpPr>
          <p:cNvPr id="86" name="Grupo 85"/>
          <p:cNvGrpSpPr/>
          <p:nvPr/>
        </p:nvGrpSpPr>
        <p:grpSpPr>
          <a:xfrm>
            <a:off x="399914" y="716401"/>
            <a:ext cx="10821501" cy="6141599"/>
            <a:chOff x="406400" y="717772"/>
            <a:chExt cx="10821501" cy="6141599"/>
          </a:xfrm>
        </p:grpSpPr>
        <p:pic>
          <p:nvPicPr>
            <p:cNvPr id="87" name="Imagem 8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88" name="CaixaDeTexto 87"/>
            <p:cNvSpPr txBox="1"/>
            <p:nvPr/>
          </p:nvSpPr>
          <p:spPr>
            <a:xfrm>
              <a:off x="406400" y="717772"/>
              <a:ext cx="5689599" cy="4470455"/>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03 - Circular - Três Poderes – Centro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04 - Rodoviária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04A - Portal Sul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05 - Tenentes – Mantiqueira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06 – Vargem do João Pinto </a:t>
              </a:r>
              <a:r>
                <a:rPr lang="pt-BR" b="1" dirty="0" err="1">
                  <a:solidFill>
                    <a:schemeClr val="bg1">
                      <a:lumMod val="65000"/>
                    </a:schemeClr>
                  </a:solidFill>
                  <a:latin typeface="Calibri" panose="020F0502020204030204" pitchFamily="34" charset="0"/>
                  <a:cs typeface="Calibri" panose="020F0502020204030204" pitchFamily="34" charset="0"/>
                </a:rPr>
                <a:t>Distr</a:t>
              </a:r>
              <a:r>
                <a:rPr lang="pt-BR" b="1" dirty="0">
                  <a:solidFill>
                    <a:schemeClr val="bg1">
                      <a:lumMod val="65000"/>
                    </a:schemeClr>
                  </a:solidFill>
                  <a:latin typeface="Calibri" panose="020F0502020204030204" pitchFamily="34" charset="0"/>
                  <a:cs typeface="Calibri" panose="020F0502020204030204" pitchFamily="34" charset="0"/>
                </a:rPr>
                <a:t>. Industrial – Rodoviária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07 – Pessegueiros – Terminal Rodoviário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08 - Pessegueiros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Estr. João R. Neves)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09 – Ponte Alta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Agenor / Manacás)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10 – Tenentes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Bairro dos Pedrosos)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11 – Tenentes Rural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12 – Salto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a:t>
              </a:r>
              <a:r>
                <a:rPr lang="pt-BR" b="1" dirty="0" err="1">
                  <a:solidFill>
                    <a:schemeClr val="bg1">
                      <a:lumMod val="65000"/>
                    </a:schemeClr>
                  </a:solidFill>
                  <a:latin typeface="Calibri" panose="020F0502020204030204" pitchFamily="34" charset="0"/>
                  <a:cs typeface="Calibri" panose="020F0502020204030204" pitchFamily="34" charset="0"/>
                </a:rPr>
                <a:t>Forjos</a:t>
              </a:r>
              <a:r>
                <a:rPr lang="pt-BR" b="1" dirty="0">
                  <a:solidFill>
                    <a:schemeClr val="bg1">
                      <a:lumMod val="65000"/>
                    </a:schemeClr>
                  </a:solidFill>
                  <a:latin typeface="Calibri" panose="020F0502020204030204" pitchFamily="34" charset="0"/>
                  <a:cs typeface="Calibri" panose="020F0502020204030204" pitchFamily="34" charset="0"/>
                </a:rPr>
                <a:t>)</a:t>
              </a:r>
            </a:p>
            <a:p>
              <a:pPr>
                <a:spcBef>
                  <a:spcPts val="300"/>
                </a:spcBef>
              </a:pPr>
              <a:r>
                <a:rPr lang="pt-BR" b="1" dirty="0">
                  <a:solidFill>
                    <a:srgbClr val="FF0000"/>
                  </a:solidFill>
                  <a:latin typeface="Calibri" panose="020F0502020204030204" pitchFamily="34" charset="0"/>
                  <a:cs typeface="Calibri" panose="020F0502020204030204" pitchFamily="34" charset="0"/>
                </a:rPr>
                <a:t>13 – Sertão dos Lopes / Juncal – Term. </a:t>
              </a:r>
              <a:r>
                <a:rPr lang="pt-BR" b="1" dirty="0" err="1">
                  <a:solidFill>
                    <a:srgbClr val="FF0000"/>
                  </a:solidFill>
                  <a:latin typeface="Calibri" panose="020F0502020204030204" pitchFamily="34" charset="0"/>
                  <a:cs typeface="Calibri" panose="020F0502020204030204" pitchFamily="34" charset="0"/>
                </a:rPr>
                <a:t>Rodov</a:t>
              </a:r>
              <a:r>
                <a:rPr lang="pt-BR" b="1" dirty="0">
                  <a:solidFill>
                    <a:srgbClr val="FF0000"/>
                  </a:solidFill>
                  <a:latin typeface="Calibri" panose="020F0502020204030204" pitchFamily="34" charset="0"/>
                  <a:cs typeface="Calibri" panose="020F0502020204030204" pitchFamily="34" charset="0"/>
                </a:rPr>
                <a:t>.</a:t>
              </a:r>
            </a:p>
          </p:txBody>
        </p:sp>
        <p:sp>
          <p:nvSpPr>
            <p:cNvPr id="89" name="CaixaDeTexto 88"/>
            <p:cNvSpPr txBox="1"/>
            <p:nvPr/>
          </p:nvSpPr>
          <p:spPr>
            <a:xfrm>
              <a:off x="7005163" y="4911228"/>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sp>
          <p:nvSpPr>
            <p:cNvPr id="90" name="CaixaDeTexto 89"/>
            <p:cNvSpPr txBox="1"/>
            <p:nvPr/>
          </p:nvSpPr>
          <p:spPr>
            <a:xfrm>
              <a:off x="8449334" y="1943056"/>
              <a:ext cx="1266822"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Sertão dos Lopes</a:t>
              </a:r>
            </a:p>
          </p:txBody>
        </p:sp>
        <p:sp>
          <p:nvSpPr>
            <p:cNvPr id="91" name="CaixaDeTexto 90"/>
            <p:cNvSpPr txBox="1"/>
            <p:nvPr/>
          </p:nvSpPr>
          <p:spPr>
            <a:xfrm>
              <a:off x="8264783" y="2676000"/>
              <a:ext cx="579710"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Juncal</a:t>
              </a:r>
            </a:p>
          </p:txBody>
        </p:sp>
      </p:grpSp>
      <p:grpSp>
        <p:nvGrpSpPr>
          <p:cNvPr id="92" name="Grupo 91"/>
          <p:cNvGrpSpPr/>
          <p:nvPr/>
        </p:nvGrpSpPr>
        <p:grpSpPr>
          <a:xfrm>
            <a:off x="399914" y="716401"/>
            <a:ext cx="10821501" cy="6141599"/>
            <a:chOff x="406400" y="717772"/>
            <a:chExt cx="10821501" cy="6141599"/>
          </a:xfrm>
        </p:grpSpPr>
        <p:pic>
          <p:nvPicPr>
            <p:cNvPr id="93" name="Imagem 9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94" name="CaixaDeTexto 93"/>
            <p:cNvSpPr txBox="1"/>
            <p:nvPr/>
          </p:nvSpPr>
          <p:spPr>
            <a:xfrm>
              <a:off x="406400" y="717772"/>
              <a:ext cx="5689599" cy="5101397"/>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03 - Circular - Três Poderes – Centro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04 - Rodoviária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04A - Portal Sul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05 - Tenentes – Mantiqueira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06 – Vargem do João Pinto </a:t>
              </a:r>
              <a:r>
                <a:rPr lang="pt-BR" b="1" dirty="0" err="1">
                  <a:solidFill>
                    <a:schemeClr val="bg1">
                      <a:lumMod val="65000"/>
                    </a:schemeClr>
                  </a:solidFill>
                  <a:latin typeface="Calibri" panose="020F0502020204030204" pitchFamily="34" charset="0"/>
                  <a:cs typeface="Calibri" panose="020F0502020204030204" pitchFamily="34" charset="0"/>
                </a:rPr>
                <a:t>Distr</a:t>
              </a:r>
              <a:r>
                <a:rPr lang="pt-BR" b="1" dirty="0">
                  <a:solidFill>
                    <a:schemeClr val="bg1">
                      <a:lumMod val="65000"/>
                    </a:schemeClr>
                  </a:solidFill>
                  <a:latin typeface="Calibri" panose="020F0502020204030204" pitchFamily="34" charset="0"/>
                  <a:cs typeface="Calibri" panose="020F0502020204030204" pitchFamily="34" charset="0"/>
                </a:rPr>
                <a:t>. Industrial – Rodoviária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07 – Pessegueiros – Terminal Rodoviário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08 - Pessegueiros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Estr. João R. Neves)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09 – Ponte Alta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Agenor / Manacás)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10 – Tenentes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Bairro dos Pedrosos)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11 – Tenentes Rural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12 – Salto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a:t>
              </a:r>
              <a:r>
                <a:rPr lang="pt-BR" b="1" dirty="0" err="1">
                  <a:solidFill>
                    <a:schemeClr val="bg1">
                      <a:lumMod val="65000"/>
                    </a:schemeClr>
                  </a:solidFill>
                  <a:latin typeface="Calibri" panose="020F0502020204030204" pitchFamily="34" charset="0"/>
                  <a:cs typeface="Calibri" panose="020F0502020204030204" pitchFamily="34" charset="0"/>
                </a:rPr>
                <a:t>Forjos</a:t>
              </a:r>
              <a:r>
                <a:rPr lang="pt-BR" b="1" dirty="0">
                  <a:solidFill>
                    <a:schemeClr val="bg1">
                      <a:lumMod val="65000"/>
                    </a:schemeClr>
                  </a:solidFill>
                  <a:latin typeface="Calibri" panose="020F0502020204030204" pitchFamily="34" charset="0"/>
                  <a:cs typeface="Calibri" panose="020F0502020204030204" pitchFamily="34" charset="0"/>
                </a:rPr>
                <a:t>)</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13 – Sertão dos Lopes / Juncal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a:t>
              </a:r>
            </a:p>
            <a:p>
              <a:pPr>
                <a:spcBef>
                  <a:spcPts val="300"/>
                </a:spcBef>
              </a:pPr>
              <a:r>
                <a:rPr lang="pt-BR" b="1" dirty="0">
                  <a:solidFill>
                    <a:srgbClr val="FF0000"/>
                  </a:solidFill>
                  <a:latin typeface="Calibri" panose="020F0502020204030204" pitchFamily="34" charset="0"/>
                  <a:cs typeface="Calibri" panose="020F0502020204030204" pitchFamily="34" charset="0"/>
                </a:rPr>
                <a:t>14 – Godoy – Term. Rodoviário</a:t>
              </a:r>
            </a:p>
            <a:p>
              <a:pPr>
                <a:spcBef>
                  <a:spcPts val="300"/>
                </a:spcBef>
              </a:pPr>
              <a:endParaRPr lang="pt-BR" b="1" dirty="0">
                <a:solidFill>
                  <a:srgbClr val="FF0000"/>
                </a:solidFill>
                <a:latin typeface="Calibri" panose="020F0502020204030204" pitchFamily="34" charset="0"/>
                <a:cs typeface="Calibri" panose="020F0502020204030204" pitchFamily="34" charset="0"/>
              </a:endParaRPr>
            </a:p>
          </p:txBody>
        </p:sp>
        <p:sp>
          <p:nvSpPr>
            <p:cNvPr id="95" name="CaixaDeTexto 94"/>
            <p:cNvSpPr txBox="1"/>
            <p:nvPr/>
          </p:nvSpPr>
          <p:spPr>
            <a:xfrm>
              <a:off x="8050191" y="4983799"/>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sp>
          <p:nvSpPr>
            <p:cNvPr id="96" name="CaixaDeTexto 95"/>
            <p:cNvSpPr txBox="1"/>
            <p:nvPr/>
          </p:nvSpPr>
          <p:spPr>
            <a:xfrm>
              <a:off x="6331193" y="5405940"/>
              <a:ext cx="603755"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Godoy</a:t>
              </a:r>
            </a:p>
          </p:txBody>
        </p:sp>
      </p:grpSp>
      <p:grpSp>
        <p:nvGrpSpPr>
          <p:cNvPr id="97" name="Grupo 96"/>
          <p:cNvGrpSpPr/>
          <p:nvPr/>
        </p:nvGrpSpPr>
        <p:grpSpPr>
          <a:xfrm>
            <a:off x="399914" y="716401"/>
            <a:ext cx="10821501" cy="6141599"/>
            <a:chOff x="406400" y="717772"/>
            <a:chExt cx="10821501" cy="6141599"/>
          </a:xfrm>
        </p:grpSpPr>
        <p:pic>
          <p:nvPicPr>
            <p:cNvPr id="98" name="Imagem 9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99" name="CaixaDeTexto 98"/>
            <p:cNvSpPr txBox="1"/>
            <p:nvPr/>
          </p:nvSpPr>
          <p:spPr>
            <a:xfrm>
              <a:off x="406400" y="717772"/>
              <a:ext cx="5689599" cy="5416868"/>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03 - Circular - Três Poderes – Centro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04 - Rodoviária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04A - Portal Sul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05 - Tenentes – Mantiqueira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06 – Vargem do João Pinto </a:t>
              </a:r>
              <a:r>
                <a:rPr lang="pt-BR" b="1" dirty="0" err="1">
                  <a:solidFill>
                    <a:schemeClr val="bg1">
                      <a:lumMod val="65000"/>
                    </a:schemeClr>
                  </a:solidFill>
                  <a:latin typeface="Calibri" panose="020F0502020204030204" pitchFamily="34" charset="0"/>
                  <a:cs typeface="Calibri" panose="020F0502020204030204" pitchFamily="34" charset="0"/>
                </a:rPr>
                <a:t>Distr</a:t>
              </a:r>
              <a:r>
                <a:rPr lang="pt-BR" b="1" dirty="0">
                  <a:solidFill>
                    <a:schemeClr val="bg1">
                      <a:lumMod val="65000"/>
                    </a:schemeClr>
                  </a:solidFill>
                  <a:latin typeface="Calibri" panose="020F0502020204030204" pitchFamily="34" charset="0"/>
                  <a:cs typeface="Calibri" panose="020F0502020204030204" pitchFamily="34" charset="0"/>
                </a:rPr>
                <a:t>. Industrial – Rodoviária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07 – Pessegueiros – Terminal Rodoviário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08 - Pessegueiros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Estr. João R. Neves)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09 – Ponte Alta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Agenor / Manacás)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10 – Tenentes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Bairro dos Pedrosos)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11 – Tenentes Rural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12 – Salto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a:t>
              </a:r>
              <a:r>
                <a:rPr lang="pt-BR" b="1" dirty="0" err="1">
                  <a:solidFill>
                    <a:schemeClr val="bg1">
                      <a:lumMod val="65000"/>
                    </a:schemeClr>
                  </a:solidFill>
                  <a:latin typeface="Calibri" panose="020F0502020204030204" pitchFamily="34" charset="0"/>
                  <a:cs typeface="Calibri" panose="020F0502020204030204" pitchFamily="34" charset="0"/>
                </a:rPr>
                <a:t>Forjos</a:t>
              </a:r>
              <a:r>
                <a:rPr lang="pt-BR" b="1" dirty="0">
                  <a:solidFill>
                    <a:schemeClr val="bg1">
                      <a:lumMod val="65000"/>
                    </a:schemeClr>
                  </a:solidFill>
                  <a:latin typeface="Calibri" panose="020F0502020204030204" pitchFamily="34" charset="0"/>
                  <a:cs typeface="Calibri" panose="020F0502020204030204" pitchFamily="34" charset="0"/>
                </a:rPr>
                <a:t>)</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13 – Sertão dos Lopes / Juncal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14 – Godoy – Term. Rodoviário</a:t>
              </a:r>
            </a:p>
            <a:p>
              <a:pPr>
                <a:spcBef>
                  <a:spcPts val="300"/>
                </a:spcBef>
              </a:pPr>
              <a:r>
                <a:rPr lang="pt-BR" b="1" dirty="0">
                  <a:solidFill>
                    <a:srgbClr val="FF0000"/>
                  </a:solidFill>
                  <a:latin typeface="Calibri" panose="020F0502020204030204" pitchFamily="34" charset="0"/>
                  <a:cs typeface="Calibri" panose="020F0502020204030204" pitchFamily="34" charset="0"/>
                </a:rPr>
                <a:t>15 – Barreiros – Term. Rodoviário</a:t>
              </a:r>
            </a:p>
            <a:p>
              <a:pPr>
                <a:spcBef>
                  <a:spcPts val="300"/>
                </a:spcBef>
              </a:pPr>
              <a:endParaRPr lang="pt-BR" b="1" dirty="0">
                <a:solidFill>
                  <a:srgbClr val="FF0000"/>
                </a:solidFill>
                <a:latin typeface="Calibri" panose="020F0502020204030204" pitchFamily="34" charset="0"/>
                <a:cs typeface="Calibri" panose="020F0502020204030204" pitchFamily="34" charset="0"/>
              </a:endParaRPr>
            </a:p>
          </p:txBody>
        </p:sp>
        <p:sp>
          <p:nvSpPr>
            <p:cNvPr id="100" name="CaixaDeTexto 99"/>
            <p:cNvSpPr txBox="1"/>
            <p:nvPr/>
          </p:nvSpPr>
          <p:spPr>
            <a:xfrm>
              <a:off x="6947106" y="4969285"/>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sp>
          <p:nvSpPr>
            <p:cNvPr id="101" name="CaixaDeTexto 100"/>
            <p:cNvSpPr txBox="1"/>
            <p:nvPr/>
          </p:nvSpPr>
          <p:spPr>
            <a:xfrm>
              <a:off x="9058935" y="4192772"/>
              <a:ext cx="766172"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Barreiros</a:t>
              </a:r>
            </a:p>
          </p:txBody>
        </p:sp>
      </p:grpSp>
      <p:grpSp>
        <p:nvGrpSpPr>
          <p:cNvPr id="102" name="Grupo 101"/>
          <p:cNvGrpSpPr/>
          <p:nvPr/>
        </p:nvGrpSpPr>
        <p:grpSpPr>
          <a:xfrm>
            <a:off x="398372" y="719744"/>
            <a:ext cx="10821501" cy="6141599"/>
            <a:chOff x="406400" y="717772"/>
            <a:chExt cx="10821501" cy="6141599"/>
          </a:xfrm>
        </p:grpSpPr>
        <p:pic>
          <p:nvPicPr>
            <p:cNvPr id="103" name="Imagem 10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104" name="CaixaDeTexto 103"/>
            <p:cNvSpPr txBox="1"/>
            <p:nvPr/>
          </p:nvSpPr>
          <p:spPr>
            <a:xfrm>
              <a:off x="406400" y="717772"/>
              <a:ext cx="5689599" cy="5732338"/>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03 - Circular - Três Poderes – Centro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04 - Rodoviária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04A - Portal Sul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05 - Tenentes – Mantiqueira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06 – Vargem do João Pinto </a:t>
              </a:r>
              <a:r>
                <a:rPr lang="pt-BR" b="1" dirty="0" err="1">
                  <a:solidFill>
                    <a:schemeClr val="bg1">
                      <a:lumMod val="65000"/>
                    </a:schemeClr>
                  </a:solidFill>
                  <a:latin typeface="Calibri" panose="020F0502020204030204" pitchFamily="34" charset="0"/>
                  <a:cs typeface="Calibri" panose="020F0502020204030204" pitchFamily="34" charset="0"/>
                </a:rPr>
                <a:t>Distr</a:t>
              </a:r>
              <a:r>
                <a:rPr lang="pt-BR" b="1" dirty="0">
                  <a:solidFill>
                    <a:schemeClr val="bg1">
                      <a:lumMod val="65000"/>
                    </a:schemeClr>
                  </a:solidFill>
                  <a:latin typeface="Calibri" panose="020F0502020204030204" pitchFamily="34" charset="0"/>
                  <a:cs typeface="Calibri" panose="020F0502020204030204" pitchFamily="34" charset="0"/>
                </a:rPr>
                <a:t>. Industrial – Rodoviária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07 – Pessegueiros – Terminal Rodoviário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08 - Pessegueiros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Estr. João R. Neves)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09 – Ponte Alta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Agenor / Manacás)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10 – Tenentes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Bairro dos Pedrosos)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11 – Tenentes Rural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12 – Salto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a:t>
              </a:r>
              <a:r>
                <a:rPr lang="pt-BR" b="1" dirty="0" err="1">
                  <a:solidFill>
                    <a:schemeClr val="bg1">
                      <a:lumMod val="65000"/>
                    </a:schemeClr>
                  </a:solidFill>
                  <a:latin typeface="Calibri" panose="020F0502020204030204" pitchFamily="34" charset="0"/>
                  <a:cs typeface="Calibri" panose="020F0502020204030204" pitchFamily="34" charset="0"/>
                </a:rPr>
                <a:t>Forjos</a:t>
              </a:r>
              <a:r>
                <a:rPr lang="pt-BR" b="1" dirty="0">
                  <a:solidFill>
                    <a:schemeClr val="bg1">
                      <a:lumMod val="65000"/>
                    </a:schemeClr>
                  </a:solidFill>
                  <a:latin typeface="Calibri" panose="020F0502020204030204" pitchFamily="34" charset="0"/>
                  <a:cs typeface="Calibri" panose="020F0502020204030204" pitchFamily="34" charset="0"/>
                </a:rPr>
                <a:t>)</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13 – Sertão dos Lopes / Juncal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14 – Godoy – Term. Rodoviário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15 – Barreiros – Term. Rodoviário</a:t>
              </a:r>
            </a:p>
            <a:p>
              <a:pPr>
                <a:spcBef>
                  <a:spcPts val="300"/>
                </a:spcBef>
              </a:pPr>
              <a:r>
                <a:rPr lang="pt-BR" b="1" dirty="0">
                  <a:solidFill>
                    <a:srgbClr val="FF0000"/>
                  </a:solidFill>
                  <a:latin typeface="Calibri" panose="020F0502020204030204" pitchFamily="34" charset="0"/>
                  <a:cs typeface="Calibri" panose="020F0502020204030204" pitchFamily="34" charset="0"/>
                </a:rPr>
                <a:t>16 – Bairro das Furnas – Term. Rodoviário</a:t>
              </a:r>
            </a:p>
            <a:p>
              <a:pPr>
                <a:spcBef>
                  <a:spcPts val="300"/>
                </a:spcBef>
              </a:pPr>
              <a:endParaRPr lang="pt-BR" b="1" dirty="0">
                <a:solidFill>
                  <a:srgbClr val="FF0000"/>
                </a:solidFill>
                <a:latin typeface="Calibri" panose="020F0502020204030204" pitchFamily="34" charset="0"/>
                <a:cs typeface="Calibri" panose="020F0502020204030204" pitchFamily="34" charset="0"/>
              </a:endParaRPr>
            </a:p>
          </p:txBody>
        </p:sp>
        <p:sp>
          <p:nvSpPr>
            <p:cNvPr id="105" name="CaixaDeTexto 104"/>
            <p:cNvSpPr txBox="1"/>
            <p:nvPr/>
          </p:nvSpPr>
          <p:spPr>
            <a:xfrm>
              <a:off x="6947106" y="4969285"/>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sp>
          <p:nvSpPr>
            <p:cNvPr id="106" name="CaixaDeTexto 105"/>
            <p:cNvSpPr txBox="1"/>
            <p:nvPr/>
          </p:nvSpPr>
          <p:spPr>
            <a:xfrm>
              <a:off x="7888419" y="2044657"/>
              <a:ext cx="61266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Furnas</a:t>
              </a:r>
            </a:p>
          </p:txBody>
        </p:sp>
      </p:grpSp>
      <p:grpSp>
        <p:nvGrpSpPr>
          <p:cNvPr id="107" name="Grupo 106"/>
          <p:cNvGrpSpPr/>
          <p:nvPr/>
        </p:nvGrpSpPr>
        <p:grpSpPr>
          <a:xfrm>
            <a:off x="398372" y="719744"/>
            <a:ext cx="10821501" cy="6141599"/>
            <a:chOff x="406400" y="717772"/>
            <a:chExt cx="10821501" cy="6141599"/>
          </a:xfrm>
        </p:grpSpPr>
        <p:pic>
          <p:nvPicPr>
            <p:cNvPr id="108" name="Imagem 10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296136" y="717772"/>
              <a:ext cx="4931765" cy="6141599"/>
            </a:xfrm>
            <a:prstGeom prst="rect">
              <a:avLst/>
            </a:prstGeom>
          </p:spPr>
        </p:pic>
        <p:sp>
          <p:nvSpPr>
            <p:cNvPr id="109" name="CaixaDeTexto 108"/>
            <p:cNvSpPr txBox="1"/>
            <p:nvPr/>
          </p:nvSpPr>
          <p:spPr>
            <a:xfrm>
              <a:off x="406400" y="717772"/>
              <a:ext cx="5689599" cy="6047809"/>
            </a:xfrm>
            <a:prstGeom prst="rect">
              <a:avLst/>
            </a:prstGeom>
            <a:noFill/>
          </p:spPr>
          <p:txBody>
            <a:bodyPr wrap="square" rtlCol="0">
              <a:spAutoFit/>
            </a:bodyPr>
            <a:lstStyle/>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01 – Circular Centro (via hospitais)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02 - Circular Centro (via hospitais) </a:t>
              </a:r>
              <a:r>
                <a:rPr lang="pt-BR" b="1" dirty="0" err="1">
                  <a:solidFill>
                    <a:schemeClr val="bg1">
                      <a:lumMod val="65000"/>
                    </a:schemeClr>
                  </a:solidFill>
                  <a:latin typeface="Calibri" panose="020F0502020204030204" pitchFamily="34" charset="0"/>
                  <a:cs typeface="Calibri" panose="020F0502020204030204" pitchFamily="34" charset="0"/>
                </a:rPr>
                <a:t>anti</a:t>
              </a:r>
              <a:r>
                <a:rPr lang="pt-BR" b="1" dirty="0">
                  <a:solidFill>
                    <a:schemeClr val="bg1">
                      <a:lumMod val="65000"/>
                    </a:schemeClr>
                  </a:solidFill>
                  <a:latin typeface="Calibri" panose="020F0502020204030204" pitchFamily="34" charset="0"/>
                  <a:cs typeface="Calibri" panose="020F0502020204030204" pitchFamily="34" charset="0"/>
                </a:rPr>
                <a:t> horário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03 - Circular - Três Poderes – Centro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04 - Rodoviária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04A - Portal Sul - Roseira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05 - Tenentes – Mantiqueira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06 – Vargem do João Pinto </a:t>
              </a:r>
              <a:r>
                <a:rPr lang="pt-BR" b="1" dirty="0" err="1">
                  <a:solidFill>
                    <a:schemeClr val="bg1">
                      <a:lumMod val="65000"/>
                    </a:schemeClr>
                  </a:solidFill>
                  <a:latin typeface="Calibri" panose="020F0502020204030204" pitchFamily="34" charset="0"/>
                  <a:cs typeface="Calibri" panose="020F0502020204030204" pitchFamily="34" charset="0"/>
                </a:rPr>
                <a:t>Distr</a:t>
              </a:r>
              <a:r>
                <a:rPr lang="pt-BR" b="1" dirty="0">
                  <a:solidFill>
                    <a:schemeClr val="bg1">
                      <a:lumMod val="65000"/>
                    </a:schemeClr>
                  </a:solidFill>
                  <a:latin typeface="Calibri" panose="020F0502020204030204" pitchFamily="34" charset="0"/>
                  <a:cs typeface="Calibri" panose="020F0502020204030204" pitchFamily="34" charset="0"/>
                </a:rPr>
                <a:t>. Industrial – Rodoviária</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07 – Pessegueiros – Terminal Rodoviário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08 - Pessegueiros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Estr. João R. Neves)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09 – Ponte Alta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Agenor / Manacás)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10 – Tenentes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Bairro dos Pedrosos)</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11 – Tenentes Rural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12 – Salto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 (via </a:t>
              </a:r>
              <a:r>
                <a:rPr lang="pt-BR" b="1" dirty="0" err="1">
                  <a:solidFill>
                    <a:schemeClr val="bg1">
                      <a:lumMod val="65000"/>
                    </a:schemeClr>
                  </a:solidFill>
                  <a:latin typeface="Calibri" panose="020F0502020204030204" pitchFamily="34" charset="0"/>
                  <a:cs typeface="Calibri" panose="020F0502020204030204" pitchFamily="34" charset="0"/>
                </a:rPr>
                <a:t>Forjos</a:t>
              </a:r>
              <a:r>
                <a:rPr lang="pt-BR" b="1" dirty="0">
                  <a:solidFill>
                    <a:schemeClr val="bg1">
                      <a:lumMod val="65000"/>
                    </a:schemeClr>
                  </a:solidFill>
                  <a:latin typeface="Calibri" panose="020F0502020204030204" pitchFamily="34" charset="0"/>
                  <a:cs typeface="Calibri" panose="020F0502020204030204" pitchFamily="34" charset="0"/>
                </a:rPr>
                <a:t>)</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13 – Sertão dos Lopes / Juncal – Term. </a:t>
              </a:r>
              <a:r>
                <a:rPr lang="pt-BR" b="1" dirty="0" err="1">
                  <a:solidFill>
                    <a:schemeClr val="bg1">
                      <a:lumMod val="65000"/>
                    </a:schemeClr>
                  </a:solidFill>
                  <a:latin typeface="Calibri" panose="020F0502020204030204" pitchFamily="34" charset="0"/>
                  <a:cs typeface="Calibri" panose="020F0502020204030204" pitchFamily="34" charset="0"/>
                </a:rPr>
                <a:t>Rodov</a:t>
              </a:r>
              <a:r>
                <a:rPr lang="pt-BR" b="1" dirty="0">
                  <a:solidFill>
                    <a:schemeClr val="bg1">
                      <a:lumMod val="65000"/>
                    </a:schemeClr>
                  </a:solidFill>
                  <a:latin typeface="Calibri" panose="020F0502020204030204" pitchFamily="34" charset="0"/>
                  <a:cs typeface="Calibri" panose="020F0502020204030204" pitchFamily="34" charset="0"/>
                </a:rPr>
                <a:t>.</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14 – Godoy – Term. Rodoviário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15 – Barreiros – Term. Rodoviário</a:t>
              </a:r>
            </a:p>
            <a:p>
              <a:pPr>
                <a:spcBef>
                  <a:spcPts val="300"/>
                </a:spcBef>
              </a:pPr>
              <a:r>
                <a:rPr lang="pt-BR" b="1" dirty="0">
                  <a:solidFill>
                    <a:schemeClr val="bg1">
                      <a:lumMod val="65000"/>
                    </a:schemeClr>
                  </a:solidFill>
                  <a:latin typeface="Calibri" panose="020F0502020204030204" pitchFamily="34" charset="0"/>
                  <a:cs typeface="Calibri" panose="020F0502020204030204" pitchFamily="34" charset="0"/>
                </a:rPr>
                <a:t>16 – Bairro das Furnas – Term. Rodoviário</a:t>
              </a:r>
            </a:p>
            <a:p>
              <a:pPr>
                <a:spcBef>
                  <a:spcPts val="300"/>
                </a:spcBef>
              </a:pPr>
              <a:r>
                <a:rPr lang="pt-BR" b="1" dirty="0">
                  <a:solidFill>
                    <a:srgbClr val="FF0000"/>
                  </a:solidFill>
                  <a:latin typeface="Calibri" panose="020F0502020204030204" pitchFamily="34" charset="0"/>
                  <a:cs typeface="Calibri" panose="020F0502020204030204" pitchFamily="34" charset="0"/>
                </a:rPr>
                <a:t>17 – Fazenda do Matão – Term. Rodoviário</a:t>
              </a:r>
            </a:p>
            <a:p>
              <a:pPr>
                <a:spcBef>
                  <a:spcPts val="300"/>
                </a:spcBef>
              </a:pPr>
              <a:endParaRPr lang="pt-BR" b="1" dirty="0">
                <a:solidFill>
                  <a:srgbClr val="FF0000"/>
                </a:solidFill>
                <a:latin typeface="Calibri" panose="020F0502020204030204" pitchFamily="34" charset="0"/>
                <a:cs typeface="Calibri" panose="020F0502020204030204" pitchFamily="34" charset="0"/>
              </a:endParaRPr>
            </a:p>
          </p:txBody>
        </p:sp>
        <p:sp>
          <p:nvSpPr>
            <p:cNvPr id="110" name="CaixaDeTexto 109"/>
            <p:cNvSpPr txBox="1"/>
            <p:nvPr/>
          </p:nvSpPr>
          <p:spPr>
            <a:xfrm>
              <a:off x="6947106" y="4969285"/>
              <a:ext cx="872418"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Rodoviária</a:t>
              </a:r>
            </a:p>
          </p:txBody>
        </p:sp>
        <p:sp>
          <p:nvSpPr>
            <p:cNvPr id="111" name="CaixaDeTexto 110"/>
            <p:cNvSpPr txBox="1"/>
            <p:nvPr/>
          </p:nvSpPr>
          <p:spPr>
            <a:xfrm>
              <a:off x="6365031" y="4004085"/>
              <a:ext cx="1359283" cy="276999"/>
            </a:xfrm>
            <a:prstGeom prst="rect">
              <a:avLst/>
            </a:prstGeom>
            <a:solidFill>
              <a:srgbClr val="FFFFFF">
                <a:alpha val="66000"/>
              </a:srgbClr>
            </a:solidFill>
          </p:spPr>
          <p:txBody>
            <a:bodyPr wrap="none" rtlCol="0">
              <a:spAutoFit/>
            </a:bodyPr>
            <a:lstStyle/>
            <a:p>
              <a:r>
                <a:rPr lang="pt-BR" sz="1200" b="1" dirty="0">
                  <a:latin typeface="Calibri" panose="020F0502020204030204" pitchFamily="34" charset="0"/>
                  <a:cs typeface="Calibri" panose="020F0502020204030204" pitchFamily="34" charset="0"/>
                </a:rPr>
                <a:t>Fazenda do Matão</a:t>
              </a:r>
            </a:p>
          </p:txBody>
        </p:sp>
      </p:grpSp>
    </p:spTree>
    <p:extLst>
      <p:ext uri="{BB962C8B-B14F-4D97-AF65-F5344CB8AC3E}">
        <p14:creationId xmlns:p14="http://schemas.microsoft.com/office/powerpoint/2010/main" val="103646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4"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32" fill="hold" nodeType="clickEffect">
                                  <p:stCondLst>
                                    <p:cond delay="0"/>
                                  </p:stCondLst>
                                  <p:childTnLst>
                                    <p:animEffect transition="out" filter="box(out)">
                                      <p:cBhvr>
                                        <p:cTn id="14" dur="2000"/>
                                        <p:tgtEl>
                                          <p:spTgt spid="7"/>
                                        </p:tgtEl>
                                      </p:cBhvr>
                                    </p:animEffect>
                                    <p:set>
                                      <p:cBhvr>
                                        <p:cTn id="15" dur="1" fill="hold">
                                          <p:stCondLst>
                                            <p:cond delay="1999"/>
                                          </p:stCondLst>
                                        </p:cTn>
                                        <p:tgtEl>
                                          <p:spTgt spid="7"/>
                                        </p:tgtEl>
                                        <p:attrNameLst>
                                          <p:attrName>style.visibility</p:attrName>
                                        </p:attrNameLst>
                                      </p:cBhvr>
                                      <p:to>
                                        <p:strVal val="hidden"/>
                                      </p:to>
                                    </p:set>
                                  </p:childTnLst>
                                </p:cTn>
                              </p:par>
                              <p:par>
                                <p:cTn id="16" presetID="4"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ox(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xit" presetSubtype="32" fill="hold" nodeType="clickEffect">
                                  <p:stCondLst>
                                    <p:cond delay="0"/>
                                  </p:stCondLst>
                                  <p:childTnLst>
                                    <p:animEffect transition="out" filter="box(out)">
                                      <p:cBhvr>
                                        <p:cTn id="22" dur="2000"/>
                                        <p:tgtEl>
                                          <p:spTgt spid="11"/>
                                        </p:tgtEl>
                                      </p:cBhvr>
                                    </p:animEffect>
                                    <p:set>
                                      <p:cBhvr>
                                        <p:cTn id="23" dur="1" fill="hold">
                                          <p:stCondLst>
                                            <p:cond delay="1999"/>
                                          </p:stCondLst>
                                        </p:cTn>
                                        <p:tgtEl>
                                          <p:spTgt spid="11"/>
                                        </p:tgtEl>
                                        <p:attrNameLst>
                                          <p:attrName>style.visibility</p:attrName>
                                        </p:attrNameLst>
                                      </p:cBhvr>
                                      <p:to>
                                        <p:strVal val="hidden"/>
                                      </p:to>
                                    </p:set>
                                  </p:childTnLst>
                                </p:cTn>
                              </p:par>
                              <p:par>
                                <p:cTn id="24" presetID="4"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ox(in)">
                                      <p:cBhvr>
                                        <p:cTn id="26" dur="2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xit" presetSubtype="32" fill="hold" nodeType="clickEffect">
                                  <p:stCondLst>
                                    <p:cond delay="0"/>
                                  </p:stCondLst>
                                  <p:childTnLst>
                                    <p:animEffect transition="out" filter="box(out)">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par>
                                <p:cTn id="32" presetID="4"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ox(in)">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xit" presetSubtype="32" fill="hold" nodeType="clickEffect">
                                  <p:stCondLst>
                                    <p:cond delay="0"/>
                                  </p:stCondLst>
                                  <p:childTnLst>
                                    <p:animEffect transition="out" filter="box(out)">
                                      <p:cBhvr>
                                        <p:cTn id="38" dur="2000"/>
                                        <p:tgtEl>
                                          <p:spTgt spid="19"/>
                                        </p:tgtEl>
                                      </p:cBhvr>
                                    </p:animEffect>
                                    <p:set>
                                      <p:cBhvr>
                                        <p:cTn id="39" dur="1" fill="hold">
                                          <p:stCondLst>
                                            <p:cond delay="1999"/>
                                          </p:stCondLst>
                                        </p:cTn>
                                        <p:tgtEl>
                                          <p:spTgt spid="19"/>
                                        </p:tgtEl>
                                        <p:attrNameLst>
                                          <p:attrName>style.visibility</p:attrName>
                                        </p:attrNameLst>
                                      </p:cBhvr>
                                      <p:to>
                                        <p:strVal val="hidden"/>
                                      </p:to>
                                    </p:set>
                                  </p:childTnLst>
                                </p:cTn>
                              </p:par>
                              <p:par>
                                <p:cTn id="40" presetID="4" presetClass="entr" presetSubtype="16"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ox(in)">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xit" presetSubtype="32" fill="hold" nodeType="clickEffect">
                                  <p:stCondLst>
                                    <p:cond delay="0"/>
                                  </p:stCondLst>
                                  <p:childTnLst>
                                    <p:animEffect transition="out" filter="box(out)">
                                      <p:cBhvr>
                                        <p:cTn id="46" dur="2000"/>
                                        <p:tgtEl>
                                          <p:spTgt spid="23"/>
                                        </p:tgtEl>
                                      </p:cBhvr>
                                    </p:animEffect>
                                    <p:set>
                                      <p:cBhvr>
                                        <p:cTn id="47" dur="1" fill="hold">
                                          <p:stCondLst>
                                            <p:cond delay="1999"/>
                                          </p:stCondLst>
                                        </p:cTn>
                                        <p:tgtEl>
                                          <p:spTgt spid="23"/>
                                        </p:tgtEl>
                                        <p:attrNameLst>
                                          <p:attrName>style.visibility</p:attrName>
                                        </p:attrNameLst>
                                      </p:cBhvr>
                                      <p:to>
                                        <p:strVal val="hidden"/>
                                      </p:to>
                                    </p:set>
                                  </p:childTnLst>
                                </p:cTn>
                              </p:par>
                              <p:par>
                                <p:cTn id="48" presetID="4"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ox(in)">
                                      <p:cBhvr>
                                        <p:cTn id="50" dur="20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xit" presetSubtype="32" fill="hold" nodeType="clickEffect">
                                  <p:stCondLst>
                                    <p:cond delay="0"/>
                                  </p:stCondLst>
                                  <p:childTnLst>
                                    <p:animEffect transition="out" filter="box(out)">
                                      <p:cBhvr>
                                        <p:cTn id="54" dur="2000"/>
                                        <p:tgtEl>
                                          <p:spTgt spid="28"/>
                                        </p:tgtEl>
                                      </p:cBhvr>
                                    </p:animEffect>
                                    <p:set>
                                      <p:cBhvr>
                                        <p:cTn id="55" dur="1" fill="hold">
                                          <p:stCondLst>
                                            <p:cond delay="1999"/>
                                          </p:stCondLst>
                                        </p:cTn>
                                        <p:tgtEl>
                                          <p:spTgt spid="28"/>
                                        </p:tgtEl>
                                        <p:attrNameLst>
                                          <p:attrName>style.visibility</p:attrName>
                                        </p:attrNameLst>
                                      </p:cBhvr>
                                      <p:to>
                                        <p:strVal val="hidden"/>
                                      </p:to>
                                    </p:set>
                                  </p:childTnLst>
                                </p:cTn>
                              </p:par>
                              <p:par>
                                <p:cTn id="56" presetID="4" presetClass="entr" presetSubtype="16"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box(in)">
                                      <p:cBhvr>
                                        <p:cTn id="58" dur="20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xit" presetSubtype="32" fill="hold" nodeType="clickEffect">
                                  <p:stCondLst>
                                    <p:cond delay="0"/>
                                  </p:stCondLst>
                                  <p:childTnLst>
                                    <p:animEffect transition="out" filter="box(out)">
                                      <p:cBhvr>
                                        <p:cTn id="62" dur="2000"/>
                                        <p:tgtEl>
                                          <p:spTgt spid="33"/>
                                        </p:tgtEl>
                                      </p:cBhvr>
                                    </p:animEffect>
                                    <p:set>
                                      <p:cBhvr>
                                        <p:cTn id="63" dur="1" fill="hold">
                                          <p:stCondLst>
                                            <p:cond delay="1999"/>
                                          </p:stCondLst>
                                        </p:cTn>
                                        <p:tgtEl>
                                          <p:spTgt spid="33"/>
                                        </p:tgtEl>
                                        <p:attrNameLst>
                                          <p:attrName>style.visibility</p:attrName>
                                        </p:attrNameLst>
                                      </p:cBhvr>
                                      <p:to>
                                        <p:strVal val="hidden"/>
                                      </p:to>
                                    </p:set>
                                  </p:childTnLst>
                                </p:cTn>
                              </p:par>
                              <p:par>
                                <p:cTn id="64" presetID="4" presetClass="entr" presetSubtype="16"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box(in)">
                                      <p:cBhvr>
                                        <p:cTn id="66" dur="20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xit" presetSubtype="32" fill="hold" nodeType="clickEffect">
                                  <p:stCondLst>
                                    <p:cond delay="0"/>
                                  </p:stCondLst>
                                  <p:childTnLst>
                                    <p:animEffect transition="out" filter="box(out)">
                                      <p:cBhvr>
                                        <p:cTn id="70" dur="2000"/>
                                        <p:tgtEl>
                                          <p:spTgt spid="39"/>
                                        </p:tgtEl>
                                      </p:cBhvr>
                                    </p:animEffect>
                                    <p:set>
                                      <p:cBhvr>
                                        <p:cTn id="71" dur="1" fill="hold">
                                          <p:stCondLst>
                                            <p:cond delay="1999"/>
                                          </p:stCondLst>
                                        </p:cTn>
                                        <p:tgtEl>
                                          <p:spTgt spid="39"/>
                                        </p:tgtEl>
                                        <p:attrNameLst>
                                          <p:attrName>style.visibility</p:attrName>
                                        </p:attrNameLst>
                                      </p:cBhvr>
                                      <p:to>
                                        <p:strVal val="hidden"/>
                                      </p:to>
                                    </p:set>
                                  </p:childTnLst>
                                </p:cTn>
                              </p:par>
                              <p:par>
                                <p:cTn id="72" presetID="4" presetClass="entr" presetSubtype="16"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box(in)">
                                      <p:cBhvr>
                                        <p:cTn id="74" dur="2000"/>
                                        <p:tgtEl>
                                          <p:spTgt spid="45"/>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xit" presetSubtype="32" fill="hold" nodeType="clickEffect">
                                  <p:stCondLst>
                                    <p:cond delay="0"/>
                                  </p:stCondLst>
                                  <p:childTnLst>
                                    <p:animEffect transition="out" filter="box(out)">
                                      <p:cBhvr>
                                        <p:cTn id="78" dur="2000"/>
                                        <p:tgtEl>
                                          <p:spTgt spid="45"/>
                                        </p:tgtEl>
                                      </p:cBhvr>
                                    </p:animEffect>
                                    <p:set>
                                      <p:cBhvr>
                                        <p:cTn id="79" dur="1" fill="hold">
                                          <p:stCondLst>
                                            <p:cond delay="1999"/>
                                          </p:stCondLst>
                                        </p:cTn>
                                        <p:tgtEl>
                                          <p:spTgt spid="45"/>
                                        </p:tgtEl>
                                        <p:attrNameLst>
                                          <p:attrName>style.visibility</p:attrName>
                                        </p:attrNameLst>
                                      </p:cBhvr>
                                      <p:to>
                                        <p:strVal val="hidden"/>
                                      </p:to>
                                    </p:set>
                                  </p:childTnLst>
                                </p:cTn>
                              </p:par>
                              <p:par>
                                <p:cTn id="80" presetID="4" presetClass="entr" presetSubtype="16" fill="hold"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box(in)">
                                      <p:cBhvr>
                                        <p:cTn id="82" dur="2000"/>
                                        <p:tgtEl>
                                          <p:spTgt spid="49"/>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xit" presetSubtype="32" fill="hold" nodeType="clickEffect">
                                  <p:stCondLst>
                                    <p:cond delay="0"/>
                                  </p:stCondLst>
                                  <p:childTnLst>
                                    <p:animEffect transition="out" filter="box(out)">
                                      <p:cBhvr>
                                        <p:cTn id="86" dur="2000"/>
                                        <p:tgtEl>
                                          <p:spTgt spid="49"/>
                                        </p:tgtEl>
                                      </p:cBhvr>
                                    </p:animEffect>
                                    <p:set>
                                      <p:cBhvr>
                                        <p:cTn id="87" dur="1" fill="hold">
                                          <p:stCondLst>
                                            <p:cond delay="1999"/>
                                          </p:stCondLst>
                                        </p:cTn>
                                        <p:tgtEl>
                                          <p:spTgt spid="49"/>
                                        </p:tgtEl>
                                        <p:attrNameLst>
                                          <p:attrName>style.visibility</p:attrName>
                                        </p:attrNameLst>
                                      </p:cBhvr>
                                      <p:to>
                                        <p:strVal val="hidden"/>
                                      </p:to>
                                    </p:set>
                                  </p:childTnLst>
                                </p:cTn>
                              </p:par>
                              <p:par>
                                <p:cTn id="88" presetID="4" presetClass="entr" presetSubtype="16" fill="hold" nodeType="with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box(in)">
                                      <p:cBhvr>
                                        <p:cTn id="90" dur="2000"/>
                                        <p:tgtEl>
                                          <p:spTgt spid="54"/>
                                        </p:tgtEl>
                                      </p:cBhvr>
                                    </p:animEffect>
                                  </p:childTnLst>
                                </p:cTn>
                              </p:par>
                            </p:childTnLst>
                          </p:cTn>
                        </p:par>
                      </p:childTnLst>
                    </p:cTn>
                  </p:par>
                  <p:par>
                    <p:cTn id="91" fill="hold">
                      <p:stCondLst>
                        <p:cond delay="indefinite"/>
                      </p:stCondLst>
                      <p:childTnLst>
                        <p:par>
                          <p:cTn id="92" fill="hold">
                            <p:stCondLst>
                              <p:cond delay="0"/>
                            </p:stCondLst>
                            <p:childTnLst>
                              <p:par>
                                <p:cTn id="93" presetID="4" presetClass="exit" presetSubtype="32" fill="hold" nodeType="clickEffect">
                                  <p:stCondLst>
                                    <p:cond delay="0"/>
                                  </p:stCondLst>
                                  <p:childTnLst>
                                    <p:animEffect transition="out" filter="box(out)">
                                      <p:cBhvr>
                                        <p:cTn id="94" dur="2000"/>
                                        <p:tgtEl>
                                          <p:spTgt spid="54"/>
                                        </p:tgtEl>
                                      </p:cBhvr>
                                    </p:animEffect>
                                    <p:set>
                                      <p:cBhvr>
                                        <p:cTn id="95" dur="1" fill="hold">
                                          <p:stCondLst>
                                            <p:cond delay="1999"/>
                                          </p:stCondLst>
                                        </p:cTn>
                                        <p:tgtEl>
                                          <p:spTgt spid="54"/>
                                        </p:tgtEl>
                                        <p:attrNameLst>
                                          <p:attrName>style.visibility</p:attrName>
                                        </p:attrNameLst>
                                      </p:cBhvr>
                                      <p:to>
                                        <p:strVal val="hidden"/>
                                      </p:to>
                                    </p:set>
                                  </p:childTnLst>
                                </p:cTn>
                              </p:par>
                              <p:par>
                                <p:cTn id="96" presetID="4" presetClass="entr" presetSubtype="16" fill="hold" nodeType="with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box(in)">
                                      <p:cBhvr>
                                        <p:cTn id="98" dur="20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4" presetClass="exit" presetSubtype="32" fill="hold" nodeType="clickEffect">
                                  <p:stCondLst>
                                    <p:cond delay="0"/>
                                  </p:stCondLst>
                                  <p:childTnLst>
                                    <p:animEffect transition="out" filter="box(out)">
                                      <p:cBhvr>
                                        <p:cTn id="102" dur="2000"/>
                                        <p:tgtEl>
                                          <p:spTgt spid="59"/>
                                        </p:tgtEl>
                                      </p:cBhvr>
                                    </p:animEffect>
                                    <p:set>
                                      <p:cBhvr>
                                        <p:cTn id="103" dur="1" fill="hold">
                                          <p:stCondLst>
                                            <p:cond delay="1999"/>
                                          </p:stCondLst>
                                        </p:cTn>
                                        <p:tgtEl>
                                          <p:spTgt spid="59"/>
                                        </p:tgtEl>
                                        <p:attrNameLst>
                                          <p:attrName>style.visibility</p:attrName>
                                        </p:attrNameLst>
                                      </p:cBhvr>
                                      <p:to>
                                        <p:strVal val="hidden"/>
                                      </p:to>
                                    </p:set>
                                  </p:childTnLst>
                                </p:cTn>
                              </p:par>
                              <p:par>
                                <p:cTn id="104" presetID="4" presetClass="entr" presetSubtype="16" fill="hold" nodeType="withEffect">
                                  <p:stCondLst>
                                    <p:cond delay="0"/>
                                  </p:stCondLst>
                                  <p:childTnLst>
                                    <p:set>
                                      <p:cBhvr>
                                        <p:cTn id="105" dur="1" fill="hold">
                                          <p:stCondLst>
                                            <p:cond delay="0"/>
                                          </p:stCondLst>
                                        </p:cTn>
                                        <p:tgtEl>
                                          <p:spTgt spid="63"/>
                                        </p:tgtEl>
                                        <p:attrNameLst>
                                          <p:attrName>style.visibility</p:attrName>
                                        </p:attrNameLst>
                                      </p:cBhvr>
                                      <p:to>
                                        <p:strVal val="visible"/>
                                      </p:to>
                                    </p:set>
                                    <p:animEffect transition="in" filter="box(in)">
                                      <p:cBhvr>
                                        <p:cTn id="106" dur="2000"/>
                                        <p:tgtEl>
                                          <p:spTgt spid="63"/>
                                        </p:tgtEl>
                                      </p:cBhvr>
                                    </p:animEffect>
                                  </p:childTnLst>
                                </p:cTn>
                              </p:par>
                            </p:childTnLst>
                          </p:cTn>
                        </p:par>
                      </p:childTnLst>
                    </p:cTn>
                  </p:par>
                  <p:par>
                    <p:cTn id="107" fill="hold">
                      <p:stCondLst>
                        <p:cond delay="indefinite"/>
                      </p:stCondLst>
                      <p:childTnLst>
                        <p:par>
                          <p:cTn id="108" fill="hold">
                            <p:stCondLst>
                              <p:cond delay="0"/>
                            </p:stCondLst>
                            <p:childTnLst>
                              <p:par>
                                <p:cTn id="109" presetID="4" presetClass="exit" presetSubtype="32" fill="hold" nodeType="clickEffect">
                                  <p:stCondLst>
                                    <p:cond delay="0"/>
                                  </p:stCondLst>
                                  <p:childTnLst>
                                    <p:animEffect transition="out" filter="box(out)">
                                      <p:cBhvr>
                                        <p:cTn id="110" dur="2000"/>
                                        <p:tgtEl>
                                          <p:spTgt spid="63"/>
                                        </p:tgtEl>
                                      </p:cBhvr>
                                    </p:animEffect>
                                    <p:set>
                                      <p:cBhvr>
                                        <p:cTn id="111" dur="1" fill="hold">
                                          <p:stCondLst>
                                            <p:cond delay="1999"/>
                                          </p:stCondLst>
                                        </p:cTn>
                                        <p:tgtEl>
                                          <p:spTgt spid="63"/>
                                        </p:tgtEl>
                                        <p:attrNameLst>
                                          <p:attrName>style.visibility</p:attrName>
                                        </p:attrNameLst>
                                      </p:cBhvr>
                                      <p:to>
                                        <p:strVal val="hidden"/>
                                      </p:to>
                                    </p:set>
                                  </p:childTnLst>
                                </p:cTn>
                              </p:par>
                              <p:par>
                                <p:cTn id="112" presetID="4" presetClass="entr" presetSubtype="16" fill="hold" nodeType="withEffect">
                                  <p:stCondLst>
                                    <p:cond delay="0"/>
                                  </p:stCondLst>
                                  <p:childTnLst>
                                    <p:set>
                                      <p:cBhvr>
                                        <p:cTn id="113" dur="1" fill="hold">
                                          <p:stCondLst>
                                            <p:cond delay="0"/>
                                          </p:stCondLst>
                                        </p:cTn>
                                        <p:tgtEl>
                                          <p:spTgt spid="70"/>
                                        </p:tgtEl>
                                        <p:attrNameLst>
                                          <p:attrName>style.visibility</p:attrName>
                                        </p:attrNameLst>
                                      </p:cBhvr>
                                      <p:to>
                                        <p:strVal val="visible"/>
                                      </p:to>
                                    </p:set>
                                    <p:animEffect transition="in" filter="box(in)">
                                      <p:cBhvr>
                                        <p:cTn id="114" dur="2000"/>
                                        <p:tgtEl>
                                          <p:spTgt spid="70"/>
                                        </p:tgtEl>
                                      </p:cBhvr>
                                    </p:animEffect>
                                  </p:childTnLst>
                                </p:cTn>
                              </p:par>
                            </p:childTnLst>
                          </p:cTn>
                        </p:par>
                      </p:childTnLst>
                    </p:cTn>
                  </p:par>
                  <p:par>
                    <p:cTn id="115" fill="hold">
                      <p:stCondLst>
                        <p:cond delay="indefinite"/>
                      </p:stCondLst>
                      <p:childTnLst>
                        <p:par>
                          <p:cTn id="116" fill="hold">
                            <p:stCondLst>
                              <p:cond delay="0"/>
                            </p:stCondLst>
                            <p:childTnLst>
                              <p:par>
                                <p:cTn id="117" presetID="4" presetClass="exit" presetSubtype="32" fill="hold" nodeType="clickEffect">
                                  <p:stCondLst>
                                    <p:cond delay="0"/>
                                  </p:stCondLst>
                                  <p:childTnLst>
                                    <p:animEffect transition="out" filter="box(out)">
                                      <p:cBhvr>
                                        <p:cTn id="118" dur="2000"/>
                                        <p:tgtEl>
                                          <p:spTgt spid="70"/>
                                        </p:tgtEl>
                                      </p:cBhvr>
                                    </p:animEffect>
                                    <p:set>
                                      <p:cBhvr>
                                        <p:cTn id="119" dur="1" fill="hold">
                                          <p:stCondLst>
                                            <p:cond delay="1999"/>
                                          </p:stCondLst>
                                        </p:cTn>
                                        <p:tgtEl>
                                          <p:spTgt spid="70"/>
                                        </p:tgtEl>
                                        <p:attrNameLst>
                                          <p:attrName>style.visibility</p:attrName>
                                        </p:attrNameLst>
                                      </p:cBhvr>
                                      <p:to>
                                        <p:strVal val="hidden"/>
                                      </p:to>
                                    </p:set>
                                  </p:childTnLst>
                                </p:cTn>
                              </p:par>
                              <p:par>
                                <p:cTn id="120" presetID="4" presetClass="entr" presetSubtype="16" fill="hold" nodeType="withEffect">
                                  <p:stCondLst>
                                    <p:cond delay="0"/>
                                  </p:stCondLst>
                                  <p:childTnLst>
                                    <p:set>
                                      <p:cBhvr>
                                        <p:cTn id="121" dur="1" fill="hold">
                                          <p:stCondLst>
                                            <p:cond delay="0"/>
                                          </p:stCondLst>
                                        </p:cTn>
                                        <p:tgtEl>
                                          <p:spTgt spid="75"/>
                                        </p:tgtEl>
                                        <p:attrNameLst>
                                          <p:attrName>style.visibility</p:attrName>
                                        </p:attrNameLst>
                                      </p:cBhvr>
                                      <p:to>
                                        <p:strVal val="visible"/>
                                      </p:to>
                                    </p:set>
                                    <p:animEffect transition="in" filter="box(in)">
                                      <p:cBhvr>
                                        <p:cTn id="122" dur="2000"/>
                                        <p:tgtEl>
                                          <p:spTgt spid="75"/>
                                        </p:tgtEl>
                                      </p:cBhvr>
                                    </p:animEffect>
                                  </p:childTnLst>
                                </p:cTn>
                              </p:par>
                            </p:childTnLst>
                          </p:cTn>
                        </p:par>
                      </p:childTnLst>
                    </p:cTn>
                  </p:par>
                  <p:par>
                    <p:cTn id="123" fill="hold">
                      <p:stCondLst>
                        <p:cond delay="indefinite"/>
                      </p:stCondLst>
                      <p:childTnLst>
                        <p:par>
                          <p:cTn id="124" fill="hold">
                            <p:stCondLst>
                              <p:cond delay="0"/>
                            </p:stCondLst>
                            <p:childTnLst>
                              <p:par>
                                <p:cTn id="125" presetID="4" presetClass="exit" presetSubtype="32" fill="hold" nodeType="clickEffect">
                                  <p:stCondLst>
                                    <p:cond delay="0"/>
                                  </p:stCondLst>
                                  <p:childTnLst>
                                    <p:animEffect transition="out" filter="box(out)">
                                      <p:cBhvr>
                                        <p:cTn id="126" dur="2000"/>
                                        <p:tgtEl>
                                          <p:spTgt spid="75"/>
                                        </p:tgtEl>
                                      </p:cBhvr>
                                    </p:animEffect>
                                    <p:set>
                                      <p:cBhvr>
                                        <p:cTn id="127" dur="1" fill="hold">
                                          <p:stCondLst>
                                            <p:cond delay="1999"/>
                                          </p:stCondLst>
                                        </p:cTn>
                                        <p:tgtEl>
                                          <p:spTgt spid="75"/>
                                        </p:tgtEl>
                                        <p:attrNameLst>
                                          <p:attrName>style.visibility</p:attrName>
                                        </p:attrNameLst>
                                      </p:cBhvr>
                                      <p:to>
                                        <p:strVal val="hidden"/>
                                      </p:to>
                                    </p:set>
                                  </p:childTnLst>
                                </p:cTn>
                              </p:par>
                              <p:par>
                                <p:cTn id="128" presetID="4" presetClass="entr" presetSubtype="16" fill="hold" nodeType="withEffect">
                                  <p:stCondLst>
                                    <p:cond delay="0"/>
                                  </p:stCondLst>
                                  <p:childTnLst>
                                    <p:set>
                                      <p:cBhvr>
                                        <p:cTn id="129" dur="1" fill="hold">
                                          <p:stCondLst>
                                            <p:cond delay="0"/>
                                          </p:stCondLst>
                                        </p:cTn>
                                        <p:tgtEl>
                                          <p:spTgt spid="80"/>
                                        </p:tgtEl>
                                        <p:attrNameLst>
                                          <p:attrName>style.visibility</p:attrName>
                                        </p:attrNameLst>
                                      </p:cBhvr>
                                      <p:to>
                                        <p:strVal val="visible"/>
                                      </p:to>
                                    </p:set>
                                    <p:animEffect transition="in" filter="box(in)">
                                      <p:cBhvr>
                                        <p:cTn id="130" dur="2000"/>
                                        <p:tgtEl>
                                          <p:spTgt spid="80"/>
                                        </p:tgtEl>
                                      </p:cBhvr>
                                    </p:animEffect>
                                  </p:childTnLst>
                                </p:cTn>
                              </p:par>
                            </p:childTnLst>
                          </p:cTn>
                        </p:par>
                      </p:childTnLst>
                    </p:cTn>
                  </p:par>
                  <p:par>
                    <p:cTn id="131" fill="hold">
                      <p:stCondLst>
                        <p:cond delay="indefinite"/>
                      </p:stCondLst>
                      <p:childTnLst>
                        <p:par>
                          <p:cTn id="132" fill="hold">
                            <p:stCondLst>
                              <p:cond delay="0"/>
                            </p:stCondLst>
                            <p:childTnLst>
                              <p:par>
                                <p:cTn id="133" presetID="4" presetClass="exit" presetSubtype="32" fill="hold" nodeType="clickEffect">
                                  <p:stCondLst>
                                    <p:cond delay="0"/>
                                  </p:stCondLst>
                                  <p:childTnLst>
                                    <p:animEffect transition="out" filter="box(out)">
                                      <p:cBhvr>
                                        <p:cTn id="134" dur="2000"/>
                                        <p:tgtEl>
                                          <p:spTgt spid="80"/>
                                        </p:tgtEl>
                                      </p:cBhvr>
                                    </p:animEffect>
                                    <p:set>
                                      <p:cBhvr>
                                        <p:cTn id="135" dur="1" fill="hold">
                                          <p:stCondLst>
                                            <p:cond delay="1999"/>
                                          </p:stCondLst>
                                        </p:cTn>
                                        <p:tgtEl>
                                          <p:spTgt spid="80"/>
                                        </p:tgtEl>
                                        <p:attrNameLst>
                                          <p:attrName>style.visibility</p:attrName>
                                        </p:attrNameLst>
                                      </p:cBhvr>
                                      <p:to>
                                        <p:strVal val="hidden"/>
                                      </p:to>
                                    </p:set>
                                  </p:childTnLst>
                                </p:cTn>
                              </p:par>
                              <p:par>
                                <p:cTn id="136" presetID="4" presetClass="entr" presetSubtype="16" fill="hold" nodeType="withEffect">
                                  <p:stCondLst>
                                    <p:cond delay="0"/>
                                  </p:stCondLst>
                                  <p:childTnLst>
                                    <p:set>
                                      <p:cBhvr>
                                        <p:cTn id="137" dur="1" fill="hold">
                                          <p:stCondLst>
                                            <p:cond delay="0"/>
                                          </p:stCondLst>
                                        </p:cTn>
                                        <p:tgtEl>
                                          <p:spTgt spid="86"/>
                                        </p:tgtEl>
                                        <p:attrNameLst>
                                          <p:attrName>style.visibility</p:attrName>
                                        </p:attrNameLst>
                                      </p:cBhvr>
                                      <p:to>
                                        <p:strVal val="visible"/>
                                      </p:to>
                                    </p:set>
                                    <p:animEffect transition="in" filter="box(in)">
                                      <p:cBhvr>
                                        <p:cTn id="138" dur="2000"/>
                                        <p:tgtEl>
                                          <p:spTgt spid="86"/>
                                        </p:tgtEl>
                                      </p:cBhvr>
                                    </p:animEffect>
                                  </p:childTnLst>
                                </p:cTn>
                              </p:par>
                            </p:childTnLst>
                          </p:cTn>
                        </p:par>
                      </p:childTnLst>
                    </p:cTn>
                  </p:par>
                  <p:par>
                    <p:cTn id="139" fill="hold">
                      <p:stCondLst>
                        <p:cond delay="indefinite"/>
                      </p:stCondLst>
                      <p:childTnLst>
                        <p:par>
                          <p:cTn id="140" fill="hold">
                            <p:stCondLst>
                              <p:cond delay="0"/>
                            </p:stCondLst>
                            <p:childTnLst>
                              <p:par>
                                <p:cTn id="141" presetID="4" presetClass="exit" presetSubtype="32" fill="hold" nodeType="clickEffect">
                                  <p:stCondLst>
                                    <p:cond delay="0"/>
                                  </p:stCondLst>
                                  <p:childTnLst>
                                    <p:animEffect transition="out" filter="box(out)">
                                      <p:cBhvr>
                                        <p:cTn id="142" dur="2000"/>
                                        <p:tgtEl>
                                          <p:spTgt spid="86"/>
                                        </p:tgtEl>
                                      </p:cBhvr>
                                    </p:animEffect>
                                    <p:set>
                                      <p:cBhvr>
                                        <p:cTn id="143" dur="1" fill="hold">
                                          <p:stCondLst>
                                            <p:cond delay="1999"/>
                                          </p:stCondLst>
                                        </p:cTn>
                                        <p:tgtEl>
                                          <p:spTgt spid="86"/>
                                        </p:tgtEl>
                                        <p:attrNameLst>
                                          <p:attrName>style.visibility</p:attrName>
                                        </p:attrNameLst>
                                      </p:cBhvr>
                                      <p:to>
                                        <p:strVal val="hidden"/>
                                      </p:to>
                                    </p:set>
                                  </p:childTnLst>
                                </p:cTn>
                              </p:par>
                              <p:par>
                                <p:cTn id="144" presetID="4" presetClass="entr" presetSubtype="16" fill="hold" nodeType="withEffect">
                                  <p:stCondLst>
                                    <p:cond delay="0"/>
                                  </p:stCondLst>
                                  <p:childTnLst>
                                    <p:set>
                                      <p:cBhvr>
                                        <p:cTn id="145" dur="1" fill="hold">
                                          <p:stCondLst>
                                            <p:cond delay="0"/>
                                          </p:stCondLst>
                                        </p:cTn>
                                        <p:tgtEl>
                                          <p:spTgt spid="92"/>
                                        </p:tgtEl>
                                        <p:attrNameLst>
                                          <p:attrName>style.visibility</p:attrName>
                                        </p:attrNameLst>
                                      </p:cBhvr>
                                      <p:to>
                                        <p:strVal val="visible"/>
                                      </p:to>
                                    </p:set>
                                    <p:animEffect transition="in" filter="box(in)">
                                      <p:cBhvr>
                                        <p:cTn id="146" dur="2000"/>
                                        <p:tgtEl>
                                          <p:spTgt spid="92"/>
                                        </p:tgtEl>
                                      </p:cBhvr>
                                    </p:animEffect>
                                  </p:childTnLst>
                                </p:cTn>
                              </p:par>
                            </p:childTnLst>
                          </p:cTn>
                        </p:par>
                      </p:childTnLst>
                    </p:cTn>
                  </p:par>
                  <p:par>
                    <p:cTn id="147" fill="hold">
                      <p:stCondLst>
                        <p:cond delay="indefinite"/>
                      </p:stCondLst>
                      <p:childTnLst>
                        <p:par>
                          <p:cTn id="148" fill="hold">
                            <p:stCondLst>
                              <p:cond delay="0"/>
                            </p:stCondLst>
                            <p:childTnLst>
                              <p:par>
                                <p:cTn id="149" presetID="4" presetClass="exit" presetSubtype="32" fill="hold" nodeType="clickEffect">
                                  <p:stCondLst>
                                    <p:cond delay="0"/>
                                  </p:stCondLst>
                                  <p:childTnLst>
                                    <p:animEffect transition="out" filter="box(out)">
                                      <p:cBhvr>
                                        <p:cTn id="150" dur="2000"/>
                                        <p:tgtEl>
                                          <p:spTgt spid="92"/>
                                        </p:tgtEl>
                                      </p:cBhvr>
                                    </p:animEffect>
                                    <p:set>
                                      <p:cBhvr>
                                        <p:cTn id="151" dur="1" fill="hold">
                                          <p:stCondLst>
                                            <p:cond delay="1999"/>
                                          </p:stCondLst>
                                        </p:cTn>
                                        <p:tgtEl>
                                          <p:spTgt spid="92"/>
                                        </p:tgtEl>
                                        <p:attrNameLst>
                                          <p:attrName>style.visibility</p:attrName>
                                        </p:attrNameLst>
                                      </p:cBhvr>
                                      <p:to>
                                        <p:strVal val="hidden"/>
                                      </p:to>
                                    </p:set>
                                  </p:childTnLst>
                                </p:cTn>
                              </p:par>
                              <p:par>
                                <p:cTn id="152" presetID="4" presetClass="entr" presetSubtype="16" fill="hold" nodeType="withEffect">
                                  <p:stCondLst>
                                    <p:cond delay="0"/>
                                  </p:stCondLst>
                                  <p:childTnLst>
                                    <p:set>
                                      <p:cBhvr>
                                        <p:cTn id="153" dur="1" fill="hold">
                                          <p:stCondLst>
                                            <p:cond delay="0"/>
                                          </p:stCondLst>
                                        </p:cTn>
                                        <p:tgtEl>
                                          <p:spTgt spid="97"/>
                                        </p:tgtEl>
                                        <p:attrNameLst>
                                          <p:attrName>style.visibility</p:attrName>
                                        </p:attrNameLst>
                                      </p:cBhvr>
                                      <p:to>
                                        <p:strVal val="visible"/>
                                      </p:to>
                                    </p:set>
                                    <p:animEffect transition="in" filter="box(in)">
                                      <p:cBhvr>
                                        <p:cTn id="154" dur="2000"/>
                                        <p:tgtEl>
                                          <p:spTgt spid="97"/>
                                        </p:tgtEl>
                                      </p:cBhvr>
                                    </p:animEffect>
                                  </p:childTnLst>
                                </p:cTn>
                              </p:par>
                            </p:childTnLst>
                          </p:cTn>
                        </p:par>
                      </p:childTnLst>
                    </p:cTn>
                  </p:par>
                  <p:par>
                    <p:cTn id="155" fill="hold">
                      <p:stCondLst>
                        <p:cond delay="indefinite"/>
                      </p:stCondLst>
                      <p:childTnLst>
                        <p:par>
                          <p:cTn id="156" fill="hold">
                            <p:stCondLst>
                              <p:cond delay="0"/>
                            </p:stCondLst>
                            <p:childTnLst>
                              <p:par>
                                <p:cTn id="157" presetID="4" presetClass="exit" presetSubtype="32" fill="hold" nodeType="clickEffect">
                                  <p:stCondLst>
                                    <p:cond delay="0"/>
                                  </p:stCondLst>
                                  <p:childTnLst>
                                    <p:animEffect transition="out" filter="box(out)">
                                      <p:cBhvr>
                                        <p:cTn id="158" dur="2000"/>
                                        <p:tgtEl>
                                          <p:spTgt spid="97"/>
                                        </p:tgtEl>
                                      </p:cBhvr>
                                    </p:animEffect>
                                    <p:set>
                                      <p:cBhvr>
                                        <p:cTn id="159" dur="1" fill="hold">
                                          <p:stCondLst>
                                            <p:cond delay="1999"/>
                                          </p:stCondLst>
                                        </p:cTn>
                                        <p:tgtEl>
                                          <p:spTgt spid="97"/>
                                        </p:tgtEl>
                                        <p:attrNameLst>
                                          <p:attrName>style.visibility</p:attrName>
                                        </p:attrNameLst>
                                      </p:cBhvr>
                                      <p:to>
                                        <p:strVal val="hidden"/>
                                      </p:to>
                                    </p:set>
                                  </p:childTnLst>
                                </p:cTn>
                              </p:par>
                              <p:par>
                                <p:cTn id="160" presetID="4" presetClass="entr" presetSubtype="16" fill="hold" nodeType="withEffect">
                                  <p:stCondLst>
                                    <p:cond delay="0"/>
                                  </p:stCondLst>
                                  <p:childTnLst>
                                    <p:set>
                                      <p:cBhvr>
                                        <p:cTn id="161" dur="1" fill="hold">
                                          <p:stCondLst>
                                            <p:cond delay="0"/>
                                          </p:stCondLst>
                                        </p:cTn>
                                        <p:tgtEl>
                                          <p:spTgt spid="102"/>
                                        </p:tgtEl>
                                        <p:attrNameLst>
                                          <p:attrName>style.visibility</p:attrName>
                                        </p:attrNameLst>
                                      </p:cBhvr>
                                      <p:to>
                                        <p:strVal val="visible"/>
                                      </p:to>
                                    </p:set>
                                    <p:animEffect transition="in" filter="box(in)">
                                      <p:cBhvr>
                                        <p:cTn id="162" dur="2000"/>
                                        <p:tgtEl>
                                          <p:spTgt spid="102"/>
                                        </p:tgtEl>
                                      </p:cBhvr>
                                    </p:animEffect>
                                  </p:childTnLst>
                                </p:cTn>
                              </p:par>
                            </p:childTnLst>
                          </p:cTn>
                        </p:par>
                      </p:childTnLst>
                    </p:cTn>
                  </p:par>
                  <p:par>
                    <p:cTn id="163" fill="hold">
                      <p:stCondLst>
                        <p:cond delay="indefinite"/>
                      </p:stCondLst>
                      <p:childTnLst>
                        <p:par>
                          <p:cTn id="164" fill="hold">
                            <p:stCondLst>
                              <p:cond delay="0"/>
                            </p:stCondLst>
                            <p:childTnLst>
                              <p:par>
                                <p:cTn id="165" presetID="4" presetClass="exit" presetSubtype="32" fill="hold" nodeType="clickEffect">
                                  <p:stCondLst>
                                    <p:cond delay="0"/>
                                  </p:stCondLst>
                                  <p:childTnLst>
                                    <p:animEffect transition="out" filter="box(out)">
                                      <p:cBhvr>
                                        <p:cTn id="166" dur="2000"/>
                                        <p:tgtEl>
                                          <p:spTgt spid="102"/>
                                        </p:tgtEl>
                                      </p:cBhvr>
                                    </p:animEffect>
                                    <p:set>
                                      <p:cBhvr>
                                        <p:cTn id="167" dur="1" fill="hold">
                                          <p:stCondLst>
                                            <p:cond delay="1999"/>
                                          </p:stCondLst>
                                        </p:cTn>
                                        <p:tgtEl>
                                          <p:spTgt spid="102"/>
                                        </p:tgtEl>
                                        <p:attrNameLst>
                                          <p:attrName>style.visibility</p:attrName>
                                        </p:attrNameLst>
                                      </p:cBhvr>
                                      <p:to>
                                        <p:strVal val="hidden"/>
                                      </p:to>
                                    </p:set>
                                  </p:childTnLst>
                                </p:cTn>
                              </p:par>
                              <p:par>
                                <p:cTn id="168" presetID="4" presetClass="entr" presetSubtype="16" fill="hold" nodeType="withEffect">
                                  <p:stCondLst>
                                    <p:cond delay="0"/>
                                  </p:stCondLst>
                                  <p:childTnLst>
                                    <p:set>
                                      <p:cBhvr>
                                        <p:cTn id="169" dur="1" fill="hold">
                                          <p:stCondLst>
                                            <p:cond delay="0"/>
                                          </p:stCondLst>
                                        </p:cTn>
                                        <p:tgtEl>
                                          <p:spTgt spid="107"/>
                                        </p:tgtEl>
                                        <p:attrNameLst>
                                          <p:attrName>style.visibility</p:attrName>
                                        </p:attrNameLst>
                                      </p:cBhvr>
                                      <p:to>
                                        <p:strVal val="visible"/>
                                      </p:to>
                                    </p:set>
                                    <p:animEffect transition="in" filter="box(in)">
                                      <p:cBhvr>
                                        <p:cTn id="170" dur="2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6136" y="717772"/>
            <a:ext cx="4930664" cy="6140227"/>
          </a:xfrm>
          <a:prstGeom prst="rect">
            <a:avLst/>
          </a:prstGeom>
        </p:spPr>
      </p:pic>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878" y="717772"/>
            <a:ext cx="4930664" cy="6140228"/>
          </a:xfrm>
          <a:prstGeom prst="rect">
            <a:avLst/>
          </a:prstGeom>
        </p:spPr>
      </p:pic>
    </p:spTree>
    <p:extLst>
      <p:ext uri="{BB962C8B-B14F-4D97-AF65-F5344CB8AC3E}">
        <p14:creationId xmlns:p14="http://schemas.microsoft.com/office/powerpoint/2010/main" val="371279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574544370"/>
              </p:ext>
            </p:extLst>
          </p:nvPr>
        </p:nvGraphicFramePr>
        <p:xfrm>
          <a:off x="2886338" y="1975393"/>
          <a:ext cx="6346299" cy="4239200"/>
        </p:xfrm>
        <a:graphic>
          <a:graphicData uri="http://schemas.openxmlformats.org/drawingml/2006/table">
            <a:tbl>
              <a:tblPr firstRow="1">
                <a:tableStyleId>{5C22544A-7EE6-4342-B048-85BDC9FD1C3A}</a:tableStyleId>
              </a:tblPr>
              <a:tblGrid>
                <a:gridCol w="3480229">
                  <a:extLst>
                    <a:ext uri="{9D8B030D-6E8A-4147-A177-3AD203B41FA5}">
                      <a16:colId xmlns:a16="http://schemas.microsoft.com/office/drawing/2014/main" val="20000"/>
                    </a:ext>
                  </a:extLst>
                </a:gridCol>
                <a:gridCol w="1433035">
                  <a:extLst>
                    <a:ext uri="{9D8B030D-6E8A-4147-A177-3AD203B41FA5}">
                      <a16:colId xmlns:a16="http://schemas.microsoft.com/office/drawing/2014/main" val="20001"/>
                    </a:ext>
                  </a:extLst>
                </a:gridCol>
                <a:gridCol w="1433035">
                  <a:extLst>
                    <a:ext uri="{9D8B030D-6E8A-4147-A177-3AD203B41FA5}">
                      <a16:colId xmlns:a16="http://schemas.microsoft.com/office/drawing/2014/main" val="20002"/>
                    </a:ext>
                  </a:extLst>
                </a:gridCol>
              </a:tblGrid>
              <a:tr h="71120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pt-BR" sz="1600" b="1" u="none" strike="noStrike" kern="1200" dirty="0">
                        <a:solidFill>
                          <a:schemeClr val="lt1"/>
                        </a:solidFill>
                        <a:effectLst/>
                        <a:latin typeface="Calibri" panose="020F0502020204030204" pitchFamily="34" charset="0"/>
                        <a:ea typeface="+mn-ea"/>
                        <a:cs typeface="Calibri" panose="020F0502020204030204" pitchFamily="34" charset="0"/>
                      </a:endParaRPr>
                    </a:p>
                  </a:txBody>
                  <a:tcPr marL="72000" marR="0" marT="0" marB="0" anchor="ctr">
                    <a:solidFill>
                      <a:schemeClr val="accent6">
                        <a:lumMod val="75000"/>
                      </a:schemeClr>
                    </a:solidFill>
                  </a:tcPr>
                </a:tc>
                <a:tc>
                  <a:txBody>
                    <a:bodyPr/>
                    <a:lstStyle/>
                    <a:p>
                      <a:pPr algn="ctr" fontAlgn="t"/>
                      <a:r>
                        <a:rPr lang="pt-BR" sz="1600" u="none" strike="noStrike" dirty="0">
                          <a:effectLst/>
                          <a:latin typeface="Calibri" panose="020F0502020204030204" pitchFamily="34" charset="0"/>
                          <a:cs typeface="Calibri" panose="020F0502020204030204" pitchFamily="34" charset="0"/>
                        </a:rPr>
                        <a:t>Rede atual</a:t>
                      </a:r>
                      <a:endParaRPr lang="pt-BR" sz="16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solidFill>
                      <a:schemeClr val="accent6">
                        <a:lumMod val="75000"/>
                      </a:schemeClr>
                    </a:solidFill>
                  </a:tcPr>
                </a:tc>
                <a:tc>
                  <a:txBody>
                    <a:bodyPr/>
                    <a:lstStyle/>
                    <a:p>
                      <a:pPr algn="ctr" fontAlgn="t"/>
                      <a:r>
                        <a:rPr lang="pt-BR" sz="1600" u="none" strike="noStrike" dirty="0">
                          <a:effectLst/>
                          <a:latin typeface="Calibri" panose="020F0502020204030204" pitchFamily="34" charset="0"/>
                          <a:cs typeface="Calibri" panose="020F0502020204030204" pitchFamily="34" charset="0"/>
                        </a:rPr>
                        <a:t>Concessão</a:t>
                      </a:r>
                      <a:endParaRPr lang="pt-BR" sz="16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solidFill>
                      <a:schemeClr val="accent6">
                        <a:lumMod val="75000"/>
                      </a:schemeClr>
                    </a:solidFill>
                  </a:tcPr>
                </a:tc>
                <a:extLst>
                  <a:ext uri="{0D108BD9-81ED-4DB2-BD59-A6C34878D82A}">
                    <a16:rowId xmlns:a16="http://schemas.microsoft.com/office/drawing/2014/main" val="10000"/>
                  </a:ext>
                </a:extLst>
              </a:tr>
              <a:tr h="504000">
                <a:tc>
                  <a:txBody>
                    <a:bodyPr/>
                    <a:lstStyle/>
                    <a:p>
                      <a:pPr marL="0" algn="l" defTabSz="914400" rtl="0" eaLnBrk="1" fontAlgn="b" latinLnBrk="0" hangingPunct="1"/>
                      <a:r>
                        <a:rPr lang="pt-BR" sz="1800" b="1" u="none" strike="noStrike" kern="1200" dirty="0">
                          <a:solidFill>
                            <a:schemeClr val="dk1"/>
                          </a:solidFill>
                          <a:effectLst/>
                          <a:latin typeface="Calibri" panose="020F0502020204030204" pitchFamily="34" charset="0"/>
                          <a:ea typeface="+mn-ea"/>
                          <a:cs typeface="Calibri" panose="020F0502020204030204" pitchFamily="34" charset="0"/>
                        </a:rPr>
                        <a:t>Quantidade de linhas</a:t>
                      </a:r>
                    </a:p>
                  </a:txBody>
                  <a:tcPr marL="72000" marR="0" marT="0" marB="0" anchor="ctr">
                    <a:solidFill>
                      <a:schemeClr val="accent6">
                        <a:lumMod val="40000"/>
                        <a:lumOff val="60000"/>
                      </a:schemeClr>
                    </a:solidFill>
                  </a:tcPr>
                </a:tc>
                <a:tc>
                  <a:txBody>
                    <a:bodyPr/>
                    <a:lstStyle/>
                    <a:p>
                      <a:pPr algn="ctr" fontAlgn="t"/>
                      <a:r>
                        <a:rPr lang="pt-BR" sz="1800" b="1" i="0" u="none" strike="noStrike" dirty="0">
                          <a:solidFill>
                            <a:srgbClr val="000000"/>
                          </a:solidFill>
                          <a:effectLst/>
                          <a:latin typeface="Calibri" panose="020F0502020204030204" pitchFamily="34" charset="0"/>
                          <a:cs typeface="Calibri" panose="020F0502020204030204" pitchFamily="34" charset="0"/>
                        </a:rPr>
                        <a:t>11</a:t>
                      </a:r>
                    </a:p>
                  </a:txBody>
                  <a:tcPr marL="0" marR="0" marT="0" marB="0" anchor="ctr">
                    <a:solidFill>
                      <a:schemeClr val="accent6">
                        <a:lumMod val="40000"/>
                        <a:lumOff val="60000"/>
                      </a:schemeClr>
                    </a:solidFill>
                  </a:tcPr>
                </a:tc>
                <a:tc>
                  <a:txBody>
                    <a:bodyPr/>
                    <a:lstStyle/>
                    <a:p>
                      <a:pPr marL="0" algn="ctr" defTabSz="914400" rtl="0" eaLnBrk="1" fontAlgn="b" latinLnBrk="0" hangingPunct="1"/>
                      <a:r>
                        <a:rPr lang="pt-BR" sz="1800" b="1" u="none" strike="noStrike" kern="1200" dirty="0">
                          <a:solidFill>
                            <a:schemeClr val="tx1"/>
                          </a:solidFill>
                          <a:effectLst/>
                          <a:latin typeface="Calibri" panose="020F0502020204030204" pitchFamily="34" charset="0"/>
                          <a:ea typeface="+mn-ea"/>
                          <a:cs typeface="Calibri" panose="020F0502020204030204" pitchFamily="34" charset="0"/>
                        </a:rPr>
                        <a:t>17</a:t>
                      </a:r>
                    </a:p>
                  </a:txBody>
                  <a:tcPr marL="9525" marR="9525" marT="9525" marB="0" anchor="ctr">
                    <a:solidFill>
                      <a:schemeClr val="accent6">
                        <a:lumMod val="40000"/>
                        <a:lumOff val="60000"/>
                      </a:schemeClr>
                    </a:solidFill>
                  </a:tcPr>
                </a:tc>
                <a:extLst>
                  <a:ext uri="{0D108BD9-81ED-4DB2-BD59-A6C34878D82A}">
                    <a16:rowId xmlns:a16="http://schemas.microsoft.com/office/drawing/2014/main" val="10001"/>
                  </a:ext>
                </a:extLst>
              </a:tr>
              <a:tr h="504000">
                <a:tc>
                  <a:txBody>
                    <a:bodyPr/>
                    <a:lstStyle/>
                    <a:p>
                      <a:pPr marL="0" algn="l" defTabSz="914400" rtl="0" eaLnBrk="1" fontAlgn="b" latinLnBrk="0" hangingPunct="1"/>
                      <a:r>
                        <a:rPr lang="pt-BR" sz="1800" b="1" u="none" strike="noStrike" kern="1200" dirty="0">
                          <a:solidFill>
                            <a:schemeClr val="dk1"/>
                          </a:solidFill>
                          <a:effectLst/>
                          <a:latin typeface="Calibri" panose="020F0502020204030204" pitchFamily="34" charset="0"/>
                          <a:ea typeface="+mn-ea"/>
                          <a:cs typeface="Calibri" panose="020F0502020204030204" pitchFamily="34" charset="0"/>
                        </a:rPr>
                        <a:t>   Linhas urbanas</a:t>
                      </a:r>
                    </a:p>
                  </a:txBody>
                  <a:tcPr marL="72000" marR="0" marT="0" marB="0" anchor="ctr">
                    <a:solidFill>
                      <a:schemeClr val="accent6">
                        <a:lumMod val="60000"/>
                        <a:lumOff val="40000"/>
                      </a:schemeClr>
                    </a:solidFill>
                  </a:tcPr>
                </a:tc>
                <a:tc>
                  <a:txBody>
                    <a:bodyPr/>
                    <a:lstStyle/>
                    <a:p>
                      <a:pPr marL="0" algn="ctr" defTabSz="914400" rtl="0" eaLnBrk="1" fontAlgn="t" latinLnBrk="0" hangingPunct="1"/>
                      <a:r>
                        <a:rPr lang="pt-BR" sz="1800" b="1" u="none" strike="noStrike" kern="1200" dirty="0">
                          <a:solidFill>
                            <a:schemeClr val="dk1"/>
                          </a:solidFill>
                          <a:effectLst/>
                          <a:latin typeface="Calibri" panose="020F0502020204030204" pitchFamily="34" charset="0"/>
                          <a:ea typeface="+mn-ea"/>
                          <a:cs typeface="Calibri" panose="020F0502020204030204" pitchFamily="34" charset="0"/>
                        </a:rPr>
                        <a:t>6</a:t>
                      </a:r>
                    </a:p>
                  </a:txBody>
                  <a:tcPr marL="0" marR="0" marT="0" marB="0" anchor="ctr">
                    <a:solidFill>
                      <a:schemeClr val="accent6">
                        <a:lumMod val="60000"/>
                        <a:lumOff val="40000"/>
                      </a:schemeClr>
                    </a:solidFill>
                  </a:tcPr>
                </a:tc>
                <a:tc>
                  <a:txBody>
                    <a:bodyPr/>
                    <a:lstStyle/>
                    <a:p>
                      <a:pPr marL="0" algn="ctr" defTabSz="914400" rtl="0" eaLnBrk="1" fontAlgn="b" latinLnBrk="0" hangingPunct="1"/>
                      <a:r>
                        <a:rPr lang="pt-BR" sz="1800" b="1" u="none" strike="noStrike" kern="1200" dirty="0">
                          <a:solidFill>
                            <a:schemeClr val="tx1"/>
                          </a:solidFill>
                          <a:effectLst/>
                          <a:latin typeface="Calibri" panose="020F0502020204030204" pitchFamily="34" charset="0"/>
                          <a:ea typeface="+mn-ea"/>
                          <a:cs typeface="Calibri" panose="020F0502020204030204" pitchFamily="34" charset="0"/>
                        </a:rPr>
                        <a:t>10</a:t>
                      </a:r>
                    </a:p>
                  </a:txBody>
                  <a:tcPr marL="9525" marR="9525" marT="9525" marB="0" anchor="ctr">
                    <a:solidFill>
                      <a:schemeClr val="accent6">
                        <a:lumMod val="60000"/>
                        <a:lumOff val="40000"/>
                      </a:schemeClr>
                    </a:solidFill>
                  </a:tcPr>
                </a:tc>
                <a:extLst>
                  <a:ext uri="{0D108BD9-81ED-4DB2-BD59-A6C34878D82A}">
                    <a16:rowId xmlns:a16="http://schemas.microsoft.com/office/drawing/2014/main" val="10002"/>
                  </a:ext>
                </a:extLst>
              </a:tr>
              <a:tr h="504000">
                <a:tc>
                  <a:txBody>
                    <a:bodyPr/>
                    <a:lstStyle/>
                    <a:p>
                      <a:pPr marL="0" algn="l" defTabSz="914400" rtl="0" eaLnBrk="1" fontAlgn="b" latinLnBrk="0" hangingPunct="1"/>
                      <a:r>
                        <a:rPr lang="pt-BR" sz="1800" b="1" u="none" strike="noStrike" kern="1200" dirty="0">
                          <a:solidFill>
                            <a:schemeClr val="dk1"/>
                          </a:solidFill>
                          <a:effectLst/>
                          <a:latin typeface="Calibri" panose="020F0502020204030204" pitchFamily="34" charset="0"/>
                          <a:ea typeface="+mn-ea"/>
                          <a:cs typeface="Calibri" panose="020F0502020204030204" pitchFamily="34" charset="0"/>
                        </a:rPr>
                        <a:t>   Linhas rurais</a:t>
                      </a:r>
                    </a:p>
                  </a:txBody>
                  <a:tcPr marL="72000" marR="0" marT="0" marB="0" anchor="ctr">
                    <a:solidFill>
                      <a:schemeClr val="accent6">
                        <a:lumMod val="40000"/>
                        <a:lumOff val="60000"/>
                      </a:schemeClr>
                    </a:solidFill>
                  </a:tcPr>
                </a:tc>
                <a:tc>
                  <a:txBody>
                    <a:bodyPr/>
                    <a:lstStyle/>
                    <a:p>
                      <a:pPr marL="0" algn="ctr" defTabSz="914400" rtl="0" eaLnBrk="1" fontAlgn="t" latinLnBrk="0" hangingPunct="1"/>
                      <a:r>
                        <a:rPr lang="pt-BR" sz="1800" b="1" u="none" strike="noStrike" kern="1200" dirty="0">
                          <a:solidFill>
                            <a:schemeClr val="dk1"/>
                          </a:solidFill>
                          <a:effectLst/>
                          <a:latin typeface="Calibri" panose="020F0502020204030204" pitchFamily="34" charset="0"/>
                          <a:ea typeface="+mn-ea"/>
                          <a:cs typeface="Calibri" panose="020F0502020204030204" pitchFamily="34" charset="0"/>
                        </a:rPr>
                        <a:t>5</a:t>
                      </a:r>
                    </a:p>
                  </a:txBody>
                  <a:tcPr marL="0" marR="0" marT="0" marB="0" anchor="ctr">
                    <a:solidFill>
                      <a:schemeClr val="accent6">
                        <a:lumMod val="40000"/>
                        <a:lumOff val="60000"/>
                      </a:schemeClr>
                    </a:solidFill>
                  </a:tcPr>
                </a:tc>
                <a:tc>
                  <a:txBody>
                    <a:bodyPr/>
                    <a:lstStyle/>
                    <a:p>
                      <a:pPr marL="0" algn="ctr" defTabSz="914400" rtl="0" eaLnBrk="1" fontAlgn="b" latinLnBrk="0" hangingPunct="1"/>
                      <a:r>
                        <a:rPr lang="pt-BR" sz="1800" b="1" u="none" strike="noStrike" kern="1200" dirty="0">
                          <a:solidFill>
                            <a:schemeClr val="tx1"/>
                          </a:solidFill>
                          <a:effectLst/>
                          <a:latin typeface="Calibri" panose="020F0502020204030204" pitchFamily="34" charset="0"/>
                          <a:ea typeface="+mn-ea"/>
                          <a:cs typeface="Calibri" panose="020F0502020204030204" pitchFamily="34" charset="0"/>
                        </a:rPr>
                        <a:t>7</a:t>
                      </a:r>
                    </a:p>
                  </a:txBody>
                  <a:tcPr marL="9525" marR="9525" marT="9525" marB="0" anchor="ctr">
                    <a:solidFill>
                      <a:schemeClr val="accent6">
                        <a:lumMod val="40000"/>
                        <a:lumOff val="60000"/>
                      </a:schemeClr>
                    </a:solidFill>
                  </a:tcPr>
                </a:tc>
                <a:extLst>
                  <a:ext uri="{0D108BD9-81ED-4DB2-BD59-A6C34878D82A}">
                    <a16:rowId xmlns:a16="http://schemas.microsoft.com/office/drawing/2014/main" val="10003"/>
                  </a:ext>
                </a:extLst>
              </a:tr>
              <a:tr h="504000">
                <a:tc>
                  <a:txBody>
                    <a:bodyPr/>
                    <a:lstStyle/>
                    <a:p>
                      <a:pPr marL="0" algn="l" defTabSz="914400" rtl="0" eaLnBrk="1" fontAlgn="b" latinLnBrk="0" hangingPunct="1"/>
                      <a:r>
                        <a:rPr lang="pt-BR" sz="1800" b="1" u="none" strike="noStrike" kern="1200" dirty="0">
                          <a:solidFill>
                            <a:schemeClr val="dk1"/>
                          </a:solidFill>
                          <a:effectLst/>
                          <a:latin typeface="Calibri" panose="020F0502020204030204" pitchFamily="34" charset="0"/>
                          <a:ea typeface="+mn-ea"/>
                          <a:cs typeface="Calibri" panose="020F0502020204030204" pitchFamily="34" charset="0"/>
                        </a:rPr>
                        <a:t>Viagens dias úteis</a:t>
                      </a:r>
                    </a:p>
                  </a:txBody>
                  <a:tcPr marL="72000" marR="0" marT="0" marB="0" anchor="ctr">
                    <a:solidFill>
                      <a:schemeClr val="accent6">
                        <a:lumMod val="60000"/>
                        <a:lumOff val="40000"/>
                      </a:schemeClr>
                    </a:solidFill>
                  </a:tcPr>
                </a:tc>
                <a:tc>
                  <a:txBody>
                    <a:bodyPr/>
                    <a:lstStyle/>
                    <a:p>
                      <a:pPr marL="0" algn="ctr" defTabSz="914400" rtl="0" eaLnBrk="1" fontAlgn="t" latinLnBrk="0" hangingPunct="1"/>
                      <a:r>
                        <a:rPr lang="pt-BR" sz="1800" b="1" u="none" strike="noStrike" kern="1200" dirty="0">
                          <a:solidFill>
                            <a:schemeClr val="dk1"/>
                          </a:solidFill>
                          <a:effectLst/>
                          <a:latin typeface="Calibri" panose="020F0502020204030204" pitchFamily="34" charset="0"/>
                          <a:ea typeface="+mn-ea"/>
                          <a:cs typeface="Calibri" panose="020F0502020204030204" pitchFamily="34" charset="0"/>
                        </a:rPr>
                        <a:t>162</a:t>
                      </a:r>
                    </a:p>
                  </a:txBody>
                  <a:tcPr marL="0" marR="0" marT="0" marB="0" anchor="ctr">
                    <a:solidFill>
                      <a:schemeClr val="accent6">
                        <a:lumMod val="60000"/>
                        <a:lumOff val="40000"/>
                      </a:schemeClr>
                    </a:solidFill>
                  </a:tcPr>
                </a:tc>
                <a:tc>
                  <a:txBody>
                    <a:bodyPr/>
                    <a:lstStyle/>
                    <a:p>
                      <a:pPr marL="0" algn="ctr" defTabSz="914400" rtl="0" eaLnBrk="1" fontAlgn="b" latinLnBrk="0" hangingPunct="1"/>
                      <a:r>
                        <a:rPr lang="pt-BR" sz="1800" b="1" u="none" strike="noStrike" kern="1200" dirty="0">
                          <a:solidFill>
                            <a:schemeClr val="tx1"/>
                          </a:solidFill>
                          <a:effectLst/>
                          <a:latin typeface="Calibri" panose="020F0502020204030204" pitchFamily="34" charset="0"/>
                          <a:ea typeface="+mn-ea"/>
                          <a:cs typeface="Calibri" panose="020F0502020204030204" pitchFamily="34" charset="0"/>
                        </a:rPr>
                        <a:t>337</a:t>
                      </a:r>
                    </a:p>
                  </a:txBody>
                  <a:tcPr marL="9525" marR="9525" marT="9525" marB="0" anchor="ctr">
                    <a:solidFill>
                      <a:schemeClr val="accent6">
                        <a:lumMod val="60000"/>
                        <a:lumOff val="40000"/>
                      </a:schemeClr>
                    </a:solidFill>
                  </a:tcPr>
                </a:tc>
                <a:extLst>
                  <a:ext uri="{0D108BD9-81ED-4DB2-BD59-A6C34878D82A}">
                    <a16:rowId xmlns:a16="http://schemas.microsoft.com/office/drawing/2014/main" val="10004"/>
                  </a:ext>
                </a:extLst>
              </a:tr>
              <a:tr h="504000">
                <a:tc>
                  <a:txBody>
                    <a:bodyPr/>
                    <a:lstStyle/>
                    <a:p>
                      <a:pPr marL="0" algn="l" defTabSz="914400" rtl="0" eaLnBrk="1" fontAlgn="b" latinLnBrk="0" hangingPunct="1"/>
                      <a:r>
                        <a:rPr lang="pt-BR" sz="1800" b="1" u="none" strike="noStrike" kern="1200" dirty="0">
                          <a:solidFill>
                            <a:schemeClr val="dk1"/>
                          </a:solidFill>
                          <a:effectLst/>
                          <a:latin typeface="Calibri" panose="020F0502020204030204" pitchFamily="34" charset="0"/>
                          <a:ea typeface="+mn-ea"/>
                          <a:cs typeface="Calibri" panose="020F0502020204030204" pitchFamily="34" charset="0"/>
                        </a:rPr>
                        <a:t>Produção quilométrica (mensal)</a:t>
                      </a:r>
                    </a:p>
                  </a:txBody>
                  <a:tcPr marL="72000" marR="0" marT="0" marB="0" anchor="ctr">
                    <a:solidFill>
                      <a:schemeClr val="accent6">
                        <a:lumMod val="40000"/>
                        <a:lumOff val="60000"/>
                      </a:schemeClr>
                    </a:solidFill>
                  </a:tcPr>
                </a:tc>
                <a:tc>
                  <a:txBody>
                    <a:bodyPr/>
                    <a:lstStyle/>
                    <a:p>
                      <a:pPr marL="0" algn="ctr" defTabSz="914400" rtl="0" eaLnBrk="1" fontAlgn="t" latinLnBrk="0" hangingPunct="1"/>
                      <a:r>
                        <a:rPr lang="pt-BR" sz="1800" b="1" u="none" strike="noStrike" kern="1200" dirty="0">
                          <a:solidFill>
                            <a:schemeClr val="dk1"/>
                          </a:solidFill>
                          <a:effectLst/>
                          <a:latin typeface="Calibri" panose="020F0502020204030204" pitchFamily="34" charset="0"/>
                          <a:ea typeface="+mn-ea"/>
                          <a:cs typeface="Calibri" panose="020F0502020204030204" pitchFamily="34" charset="0"/>
                        </a:rPr>
                        <a:t>52.000</a:t>
                      </a:r>
                    </a:p>
                  </a:txBody>
                  <a:tcPr marL="0" marR="0" marT="0" marB="0" anchor="ctr">
                    <a:solidFill>
                      <a:schemeClr val="accent6">
                        <a:lumMod val="40000"/>
                        <a:lumOff val="60000"/>
                      </a:schemeClr>
                    </a:solidFill>
                  </a:tcPr>
                </a:tc>
                <a:tc>
                  <a:txBody>
                    <a:bodyPr/>
                    <a:lstStyle/>
                    <a:p>
                      <a:pPr marL="0" algn="ctr" defTabSz="914400" rtl="0" eaLnBrk="1" fontAlgn="b" latinLnBrk="0" hangingPunct="1"/>
                      <a:r>
                        <a:rPr lang="pt-BR" sz="1800" b="1" u="none" strike="noStrike" kern="1200" dirty="0">
                          <a:solidFill>
                            <a:schemeClr val="tx1"/>
                          </a:solidFill>
                          <a:effectLst/>
                          <a:latin typeface="Calibri" panose="020F0502020204030204" pitchFamily="34" charset="0"/>
                          <a:ea typeface="+mn-ea"/>
                          <a:cs typeface="Calibri" panose="020F0502020204030204" pitchFamily="34" charset="0"/>
                        </a:rPr>
                        <a:t>132.905</a:t>
                      </a:r>
                    </a:p>
                  </a:txBody>
                  <a:tcPr marL="9525" marR="9525" marT="9525" marB="0" anchor="ctr">
                    <a:solidFill>
                      <a:schemeClr val="accent6">
                        <a:lumMod val="40000"/>
                        <a:lumOff val="60000"/>
                      </a:schemeClr>
                    </a:solidFill>
                  </a:tcPr>
                </a:tc>
                <a:extLst>
                  <a:ext uri="{0D108BD9-81ED-4DB2-BD59-A6C34878D82A}">
                    <a16:rowId xmlns:a16="http://schemas.microsoft.com/office/drawing/2014/main" val="10005"/>
                  </a:ext>
                </a:extLst>
              </a:tr>
              <a:tr h="504000">
                <a:tc>
                  <a:txBody>
                    <a:bodyPr/>
                    <a:lstStyle/>
                    <a:p>
                      <a:pPr marL="0" algn="l" defTabSz="914400" rtl="0" eaLnBrk="1" fontAlgn="b" latinLnBrk="0" hangingPunct="1"/>
                      <a:r>
                        <a:rPr lang="pt-BR" sz="1800" b="1" u="none" strike="noStrike" kern="1200" dirty="0">
                          <a:solidFill>
                            <a:schemeClr val="dk1"/>
                          </a:solidFill>
                          <a:effectLst/>
                          <a:latin typeface="Calibri" panose="020F0502020204030204" pitchFamily="34" charset="0"/>
                          <a:ea typeface="+mn-ea"/>
                          <a:cs typeface="Calibri" panose="020F0502020204030204" pitchFamily="34" charset="0"/>
                        </a:rPr>
                        <a:t>Frota operacional</a:t>
                      </a:r>
                    </a:p>
                  </a:txBody>
                  <a:tcPr marL="72000" marR="0" marT="0" marB="0" anchor="ctr">
                    <a:solidFill>
                      <a:schemeClr val="accent6">
                        <a:lumMod val="60000"/>
                        <a:lumOff val="40000"/>
                      </a:schemeClr>
                    </a:solidFill>
                  </a:tcPr>
                </a:tc>
                <a:tc>
                  <a:txBody>
                    <a:bodyPr/>
                    <a:lstStyle/>
                    <a:p>
                      <a:pPr marL="0" algn="ctr" defTabSz="914400" rtl="0" eaLnBrk="1" fontAlgn="t" latinLnBrk="0" hangingPunct="1"/>
                      <a:r>
                        <a:rPr lang="pt-BR" sz="1800" b="1" u="none" strike="noStrike" kern="1200" dirty="0">
                          <a:solidFill>
                            <a:schemeClr val="dk1"/>
                          </a:solidFill>
                          <a:effectLst/>
                          <a:latin typeface="Calibri" panose="020F0502020204030204" pitchFamily="34" charset="0"/>
                          <a:ea typeface="+mn-ea"/>
                          <a:cs typeface="Calibri" panose="020F0502020204030204" pitchFamily="34" charset="0"/>
                        </a:rPr>
                        <a:t>11</a:t>
                      </a:r>
                    </a:p>
                  </a:txBody>
                  <a:tcPr marL="0" marR="0" marT="0" marB="0" anchor="ctr">
                    <a:solidFill>
                      <a:schemeClr val="accent6">
                        <a:lumMod val="60000"/>
                        <a:lumOff val="40000"/>
                      </a:schemeClr>
                    </a:solidFill>
                  </a:tcPr>
                </a:tc>
                <a:tc>
                  <a:txBody>
                    <a:bodyPr/>
                    <a:lstStyle/>
                    <a:p>
                      <a:pPr marL="0" algn="ctr" defTabSz="914400" rtl="0" eaLnBrk="1" fontAlgn="b" latinLnBrk="0" hangingPunct="1"/>
                      <a:r>
                        <a:rPr lang="pt-BR" sz="1800" b="1" u="none" strike="noStrike" kern="1200" dirty="0">
                          <a:solidFill>
                            <a:schemeClr val="tx1"/>
                          </a:solidFill>
                          <a:effectLst/>
                          <a:latin typeface="Calibri" panose="020F0502020204030204" pitchFamily="34" charset="0"/>
                          <a:ea typeface="+mn-ea"/>
                          <a:cs typeface="Calibri" panose="020F0502020204030204" pitchFamily="34" charset="0"/>
                        </a:rPr>
                        <a:t>23</a:t>
                      </a:r>
                    </a:p>
                  </a:txBody>
                  <a:tcPr marL="9525" marR="9525" marT="9525" marB="0" anchor="ctr">
                    <a:solidFill>
                      <a:schemeClr val="accent6">
                        <a:lumMod val="60000"/>
                        <a:lumOff val="40000"/>
                      </a:schemeClr>
                    </a:solidFill>
                  </a:tcPr>
                </a:tc>
                <a:extLst>
                  <a:ext uri="{0D108BD9-81ED-4DB2-BD59-A6C34878D82A}">
                    <a16:rowId xmlns:a16="http://schemas.microsoft.com/office/drawing/2014/main" val="10006"/>
                  </a:ext>
                </a:extLst>
              </a:tr>
              <a:tr h="504000">
                <a:tc>
                  <a:txBody>
                    <a:bodyPr/>
                    <a:lstStyle/>
                    <a:p>
                      <a:pPr marL="0" algn="l" defTabSz="914400" rtl="0" eaLnBrk="1" fontAlgn="b" latinLnBrk="0" hangingPunct="1"/>
                      <a:r>
                        <a:rPr lang="pt-BR" sz="1800" b="1" u="none" strike="noStrike" kern="1200" dirty="0">
                          <a:solidFill>
                            <a:schemeClr val="dk1"/>
                          </a:solidFill>
                          <a:effectLst/>
                          <a:latin typeface="Calibri" panose="020F0502020204030204" pitchFamily="34" charset="0"/>
                          <a:ea typeface="+mn-ea"/>
                          <a:cs typeface="Calibri" panose="020F0502020204030204" pitchFamily="34" charset="0"/>
                        </a:rPr>
                        <a:t>Frota total</a:t>
                      </a:r>
                    </a:p>
                  </a:txBody>
                  <a:tcPr marL="72000" marR="0" marT="0" marB="0" anchor="ctr">
                    <a:solidFill>
                      <a:schemeClr val="accent6">
                        <a:lumMod val="60000"/>
                        <a:lumOff val="40000"/>
                      </a:schemeClr>
                    </a:solidFill>
                  </a:tcPr>
                </a:tc>
                <a:tc>
                  <a:txBody>
                    <a:bodyPr/>
                    <a:lstStyle/>
                    <a:p>
                      <a:pPr marL="0" algn="ctr" defTabSz="914400" rtl="0" eaLnBrk="1" fontAlgn="t" latinLnBrk="0" hangingPunct="1"/>
                      <a:r>
                        <a:rPr lang="pt-BR" sz="1800" b="1" u="none" strike="noStrike" kern="1200" dirty="0">
                          <a:solidFill>
                            <a:schemeClr val="dk1"/>
                          </a:solidFill>
                          <a:effectLst/>
                          <a:latin typeface="Calibri" panose="020F0502020204030204" pitchFamily="34" charset="0"/>
                          <a:ea typeface="+mn-ea"/>
                          <a:cs typeface="Calibri" panose="020F0502020204030204" pitchFamily="34" charset="0"/>
                        </a:rPr>
                        <a:t>13</a:t>
                      </a:r>
                    </a:p>
                  </a:txBody>
                  <a:tcPr marL="0" marR="0" marT="0" marB="0" anchor="ctr">
                    <a:solidFill>
                      <a:schemeClr val="accent6">
                        <a:lumMod val="60000"/>
                        <a:lumOff val="40000"/>
                      </a:schemeClr>
                    </a:solidFill>
                  </a:tcPr>
                </a:tc>
                <a:tc>
                  <a:txBody>
                    <a:bodyPr/>
                    <a:lstStyle/>
                    <a:p>
                      <a:pPr marL="0" algn="ctr" defTabSz="914400" rtl="0" eaLnBrk="1" fontAlgn="b" latinLnBrk="0" hangingPunct="1"/>
                      <a:r>
                        <a:rPr lang="pt-BR" sz="1800" b="1" u="none" strike="noStrike" kern="1200" dirty="0">
                          <a:solidFill>
                            <a:schemeClr val="tx1"/>
                          </a:solidFill>
                          <a:effectLst/>
                          <a:latin typeface="Calibri" panose="020F0502020204030204" pitchFamily="34" charset="0"/>
                          <a:ea typeface="+mn-ea"/>
                          <a:cs typeface="Calibri" panose="020F0502020204030204" pitchFamily="34" charset="0"/>
                        </a:rPr>
                        <a:t>25</a:t>
                      </a:r>
                    </a:p>
                  </a:txBody>
                  <a:tcPr marL="9525" marR="9525" marT="9525" marB="0" anchor="ctr">
                    <a:solidFill>
                      <a:schemeClr val="accent6">
                        <a:lumMod val="60000"/>
                        <a:lumOff val="40000"/>
                      </a:schemeClr>
                    </a:solidFill>
                  </a:tcPr>
                </a:tc>
                <a:extLst>
                  <a:ext uri="{0D108BD9-81ED-4DB2-BD59-A6C34878D82A}">
                    <a16:rowId xmlns:a16="http://schemas.microsoft.com/office/drawing/2014/main" val="3341227384"/>
                  </a:ext>
                </a:extLst>
              </a:tr>
            </a:tbl>
          </a:graphicData>
        </a:graphic>
      </p:graphicFrame>
      <p:sp>
        <p:nvSpPr>
          <p:cNvPr id="4" name="CaixaDeTexto 3"/>
          <p:cNvSpPr txBox="1"/>
          <p:nvPr/>
        </p:nvSpPr>
        <p:spPr>
          <a:xfrm>
            <a:off x="4066455" y="1473512"/>
            <a:ext cx="4019049" cy="369332"/>
          </a:xfrm>
          <a:prstGeom prst="rect">
            <a:avLst/>
          </a:prstGeom>
          <a:noFill/>
        </p:spPr>
        <p:txBody>
          <a:bodyPr wrap="none" rtlCol="0">
            <a:spAutoFit/>
          </a:bodyPr>
          <a:lstStyle/>
          <a:p>
            <a:pPr algn="ctr"/>
            <a:r>
              <a:rPr lang="pt-BR" dirty="0"/>
              <a:t>Dados básicos da oferta dos serviços</a:t>
            </a:r>
          </a:p>
        </p:txBody>
      </p:sp>
      <p:cxnSp>
        <p:nvCxnSpPr>
          <p:cNvPr id="6" name="Conector reto 5"/>
          <p:cNvCxnSpPr>
            <a:cxnSpLocks/>
          </p:cNvCxnSpPr>
          <p:nvPr/>
        </p:nvCxnSpPr>
        <p:spPr>
          <a:xfrm>
            <a:off x="2799198" y="1844675"/>
            <a:ext cx="64334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952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áfico 12"/>
          <p:cNvGraphicFramePr>
            <a:graphicFrameLocks/>
          </p:cNvGraphicFramePr>
          <p:nvPr>
            <p:extLst>
              <p:ext uri="{D42A27DB-BD31-4B8C-83A1-F6EECF244321}">
                <p14:modId xmlns:p14="http://schemas.microsoft.com/office/powerpoint/2010/main" val="744785799"/>
              </p:ext>
            </p:extLst>
          </p:nvPr>
        </p:nvGraphicFramePr>
        <p:xfrm>
          <a:off x="242885" y="3815308"/>
          <a:ext cx="5544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p:cNvGraphicFramePr>
            <a:graphicFrameLocks/>
          </p:cNvGraphicFramePr>
          <p:nvPr>
            <p:extLst>
              <p:ext uri="{D42A27DB-BD31-4B8C-83A1-F6EECF244321}">
                <p14:modId xmlns:p14="http://schemas.microsoft.com/office/powerpoint/2010/main" val="822610327"/>
              </p:ext>
            </p:extLst>
          </p:nvPr>
        </p:nvGraphicFramePr>
        <p:xfrm>
          <a:off x="6276487" y="3815308"/>
          <a:ext cx="5544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p:cNvGraphicFramePr>
            <a:graphicFrameLocks/>
          </p:cNvGraphicFramePr>
          <p:nvPr>
            <p:extLst>
              <p:ext uri="{D42A27DB-BD31-4B8C-83A1-F6EECF244321}">
                <p14:modId xmlns:p14="http://schemas.microsoft.com/office/powerpoint/2010/main" val="1057283522"/>
              </p:ext>
            </p:extLst>
          </p:nvPr>
        </p:nvGraphicFramePr>
        <p:xfrm>
          <a:off x="6276487" y="917489"/>
          <a:ext cx="5544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7" name="CaixaDeTexto 6">
            <a:extLst>
              <a:ext uri="{FF2B5EF4-FFF2-40B4-BE49-F238E27FC236}">
                <a16:creationId xmlns:a16="http://schemas.microsoft.com/office/drawing/2014/main" id="{B07E188C-9072-FF54-9230-CC40DA4D3752}"/>
              </a:ext>
            </a:extLst>
          </p:cNvPr>
          <p:cNvSpPr txBox="1"/>
          <p:nvPr/>
        </p:nvSpPr>
        <p:spPr>
          <a:xfrm>
            <a:off x="572554" y="1449616"/>
            <a:ext cx="4884663" cy="785343"/>
          </a:xfrm>
          <a:prstGeom prst="rect">
            <a:avLst/>
          </a:prstGeom>
          <a:noFill/>
        </p:spPr>
        <p:txBody>
          <a:bodyPr wrap="square" rtlCol="0">
            <a:spAutoFit/>
          </a:bodyPr>
          <a:lstStyle/>
          <a:p>
            <a:pPr>
              <a:lnSpc>
                <a:spcPct val="150000"/>
              </a:lnSpc>
            </a:pPr>
            <a:r>
              <a:rPr lang="pt-BR" sz="1600" dirty="0"/>
              <a:t>Ampliação da oferta de viagens para atendimento da demanda projetada</a:t>
            </a:r>
          </a:p>
        </p:txBody>
      </p:sp>
      <p:sp>
        <p:nvSpPr>
          <p:cNvPr id="8" name="CaixaDeTexto 7">
            <a:extLst>
              <a:ext uri="{FF2B5EF4-FFF2-40B4-BE49-F238E27FC236}">
                <a16:creationId xmlns:a16="http://schemas.microsoft.com/office/drawing/2014/main" id="{38CE8D6D-7851-5B8F-5406-84A5387B6A06}"/>
              </a:ext>
            </a:extLst>
          </p:cNvPr>
          <p:cNvSpPr txBox="1"/>
          <p:nvPr/>
        </p:nvSpPr>
        <p:spPr>
          <a:xfrm>
            <a:off x="10193118" y="917489"/>
            <a:ext cx="1627369" cy="369332"/>
          </a:xfrm>
          <a:prstGeom prst="rect">
            <a:avLst/>
          </a:prstGeom>
          <a:noFill/>
        </p:spPr>
        <p:txBody>
          <a:bodyPr wrap="none" rtlCol="0">
            <a:spAutoFit/>
          </a:bodyPr>
          <a:lstStyle/>
          <a:p>
            <a:r>
              <a:rPr lang="pt-BR" dirty="0"/>
              <a:t>+ 175 viagens</a:t>
            </a:r>
          </a:p>
        </p:txBody>
      </p:sp>
      <p:sp>
        <p:nvSpPr>
          <p:cNvPr id="9" name="CaixaDeTexto 8">
            <a:extLst>
              <a:ext uri="{FF2B5EF4-FFF2-40B4-BE49-F238E27FC236}">
                <a16:creationId xmlns:a16="http://schemas.microsoft.com/office/drawing/2014/main" id="{71CD598F-EA7E-340F-BD60-59AA64F1F5A1}"/>
              </a:ext>
            </a:extLst>
          </p:cNvPr>
          <p:cNvSpPr txBox="1"/>
          <p:nvPr/>
        </p:nvSpPr>
        <p:spPr>
          <a:xfrm>
            <a:off x="10193117" y="3776443"/>
            <a:ext cx="1627369" cy="369332"/>
          </a:xfrm>
          <a:prstGeom prst="rect">
            <a:avLst/>
          </a:prstGeom>
          <a:noFill/>
        </p:spPr>
        <p:txBody>
          <a:bodyPr wrap="none" rtlCol="0">
            <a:spAutoFit/>
          </a:bodyPr>
          <a:lstStyle/>
          <a:p>
            <a:r>
              <a:rPr lang="pt-BR" dirty="0"/>
              <a:t>+ 126 viagens</a:t>
            </a:r>
          </a:p>
        </p:txBody>
      </p:sp>
      <p:sp>
        <p:nvSpPr>
          <p:cNvPr id="10" name="CaixaDeTexto 9">
            <a:extLst>
              <a:ext uri="{FF2B5EF4-FFF2-40B4-BE49-F238E27FC236}">
                <a16:creationId xmlns:a16="http://schemas.microsoft.com/office/drawing/2014/main" id="{E090BE42-A774-5A8E-632E-7B648E3DAD13}"/>
              </a:ext>
            </a:extLst>
          </p:cNvPr>
          <p:cNvSpPr txBox="1"/>
          <p:nvPr/>
        </p:nvSpPr>
        <p:spPr>
          <a:xfrm>
            <a:off x="4159516" y="3809997"/>
            <a:ext cx="1627369" cy="369332"/>
          </a:xfrm>
          <a:prstGeom prst="rect">
            <a:avLst/>
          </a:prstGeom>
          <a:noFill/>
        </p:spPr>
        <p:txBody>
          <a:bodyPr wrap="none" rtlCol="0">
            <a:spAutoFit/>
          </a:bodyPr>
          <a:lstStyle/>
          <a:p>
            <a:r>
              <a:rPr lang="pt-BR" dirty="0"/>
              <a:t>+ 187 viagens</a:t>
            </a:r>
          </a:p>
        </p:txBody>
      </p:sp>
    </p:spTree>
    <p:extLst>
      <p:ext uri="{BB962C8B-B14F-4D97-AF65-F5344CB8AC3E}">
        <p14:creationId xmlns:p14="http://schemas.microsoft.com/office/powerpoint/2010/main" val="4094024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2380583" y="2991982"/>
            <a:ext cx="7503859" cy="437018"/>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700" b="1" dirty="0">
                <a:solidFill>
                  <a:schemeClr val="accent6">
                    <a:lumMod val="50000"/>
                  </a:schemeClr>
                </a:solidFill>
                <a:latin typeface="Verdana" panose="020B0604030504040204" pitchFamily="34" charset="0"/>
                <a:ea typeface="Verdana" panose="020B0604030504040204" pitchFamily="34" charset="0"/>
              </a:rPr>
              <a:t>Frota</a:t>
            </a:r>
          </a:p>
        </p:txBody>
      </p:sp>
      <p:cxnSp>
        <p:nvCxnSpPr>
          <p:cNvPr id="4" name="Conector reto 3"/>
          <p:cNvCxnSpPr/>
          <p:nvPr/>
        </p:nvCxnSpPr>
        <p:spPr>
          <a:xfrm>
            <a:off x="1741714" y="3659189"/>
            <a:ext cx="8697686" cy="0"/>
          </a:xfrm>
          <a:prstGeom prst="line">
            <a:avLst/>
          </a:prstGeom>
          <a:ln w="38100">
            <a:solidFill>
              <a:schemeClr val="accent6">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233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940759" y="1873273"/>
            <a:ext cx="2356616" cy="369332"/>
          </a:xfrm>
          <a:prstGeom prst="rect">
            <a:avLst/>
          </a:prstGeom>
          <a:noFill/>
        </p:spPr>
        <p:txBody>
          <a:bodyPr wrap="square" rtlCol="0">
            <a:spAutoFit/>
          </a:bodyPr>
          <a:lstStyle/>
          <a:p>
            <a:r>
              <a:rPr lang="pt-BR" dirty="0"/>
              <a:t>Rede atual de linhas</a:t>
            </a:r>
          </a:p>
        </p:txBody>
      </p:sp>
      <p:sp>
        <p:nvSpPr>
          <p:cNvPr id="7" name="CaixaDeTexto 6"/>
          <p:cNvSpPr txBox="1"/>
          <p:nvPr/>
        </p:nvSpPr>
        <p:spPr>
          <a:xfrm>
            <a:off x="402771" y="717310"/>
            <a:ext cx="3223959" cy="369332"/>
          </a:xfrm>
          <a:prstGeom prst="rect">
            <a:avLst/>
          </a:prstGeom>
          <a:noFill/>
        </p:spPr>
        <p:txBody>
          <a:bodyPr wrap="none" rtlCol="0">
            <a:spAutoFit/>
          </a:bodyPr>
          <a:lstStyle/>
          <a:p>
            <a:r>
              <a:rPr lang="pt-BR" dirty="0"/>
              <a:t>Serviço de transporte coletivo</a:t>
            </a:r>
          </a:p>
        </p:txBody>
      </p:sp>
      <p:sp>
        <p:nvSpPr>
          <p:cNvPr id="6" name="CaixaDeTexto 5"/>
          <p:cNvSpPr txBox="1"/>
          <p:nvPr/>
        </p:nvSpPr>
        <p:spPr>
          <a:xfrm>
            <a:off x="940759" y="2429032"/>
            <a:ext cx="3860136" cy="1431161"/>
          </a:xfrm>
          <a:prstGeom prst="rect">
            <a:avLst/>
          </a:prstGeom>
          <a:noFill/>
        </p:spPr>
        <p:txBody>
          <a:bodyPr wrap="square" rtlCol="0">
            <a:spAutoFit/>
          </a:bodyPr>
          <a:lstStyle/>
          <a:p>
            <a:r>
              <a:rPr lang="pt-BR" b="1" dirty="0"/>
              <a:t>Quantidade de linhas: 11</a:t>
            </a:r>
          </a:p>
          <a:p>
            <a:endParaRPr lang="pt-BR" b="1" dirty="0"/>
          </a:p>
          <a:p>
            <a:pPr marL="742950" lvl="1" indent="-285750">
              <a:spcBef>
                <a:spcPts val="600"/>
              </a:spcBef>
              <a:spcAft>
                <a:spcPts val="600"/>
              </a:spcAft>
              <a:buFont typeface="Arial" panose="020B0604020202020204" pitchFamily="34" charset="0"/>
              <a:buChar char="•"/>
            </a:pPr>
            <a:r>
              <a:rPr lang="pt-BR" dirty="0"/>
              <a:t>Urbanas: .......... 06</a:t>
            </a:r>
          </a:p>
          <a:p>
            <a:pPr marL="742950" lvl="1" indent="-285750">
              <a:spcBef>
                <a:spcPts val="600"/>
              </a:spcBef>
              <a:spcAft>
                <a:spcPts val="600"/>
              </a:spcAft>
              <a:buFont typeface="Arial" panose="020B0604020202020204" pitchFamily="34" charset="0"/>
              <a:buChar char="•"/>
            </a:pPr>
            <a:r>
              <a:rPr lang="pt-BR" dirty="0"/>
              <a:t>Rurais: ............. 05</a:t>
            </a:r>
          </a:p>
        </p:txBody>
      </p:sp>
      <p:sp>
        <p:nvSpPr>
          <p:cNvPr id="9" name="CaixaDeTexto 8"/>
          <p:cNvSpPr txBox="1"/>
          <p:nvPr/>
        </p:nvSpPr>
        <p:spPr>
          <a:xfrm>
            <a:off x="940759" y="4448127"/>
            <a:ext cx="4452564" cy="369332"/>
          </a:xfrm>
          <a:prstGeom prst="rect">
            <a:avLst/>
          </a:prstGeom>
          <a:noFill/>
        </p:spPr>
        <p:txBody>
          <a:bodyPr wrap="square" rtlCol="0">
            <a:spAutoFit/>
          </a:bodyPr>
          <a:lstStyle/>
          <a:p>
            <a:r>
              <a:rPr lang="pt-BR" b="1" dirty="0"/>
              <a:t>Terminal rodoviário: 01</a:t>
            </a:r>
          </a:p>
        </p:txBody>
      </p:sp>
      <p:pic>
        <p:nvPicPr>
          <p:cNvPr id="10" name="Imagem 9"/>
          <p:cNvPicPr>
            <a:picLocks noChangeAspect="1"/>
          </p:cNvPicPr>
          <p:nvPr/>
        </p:nvPicPr>
        <p:blipFill rotWithShape="1">
          <a:blip r:embed="rId2" cstate="print">
            <a:extLst>
              <a:ext uri="{28A0092B-C50C-407E-A947-70E740481C1C}">
                <a14:useLocalDpi xmlns:a14="http://schemas.microsoft.com/office/drawing/2010/main" val="0"/>
              </a:ext>
            </a:extLst>
          </a:blip>
          <a:srcRect b="32913"/>
          <a:stretch/>
        </p:blipFill>
        <p:spPr>
          <a:xfrm>
            <a:off x="6567488" y="4443517"/>
            <a:ext cx="4380775" cy="2204026"/>
          </a:xfrm>
          <a:prstGeom prst="rect">
            <a:avLst/>
          </a:prstGeom>
        </p:spPr>
      </p:pic>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7488" y="717310"/>
            <a:ext cx="4380775" cy="3285340"/>
          </a:xfrm>
          <a:prstGeom prst="rect">
            <a:avLst/>
          </a:prstGeom>
        </p:spPr>
      </p:pic>
    </p:spTree>
    <p:extLst>
      <p:ext uri="{BB962C8B-B14F-4D97-AF65-F5344CB8AC3E}">
        <p14:creationId xmlns:p14="http://schemas.microsoft.com/office/powerpoint/2010/main" val="2197094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72842" y="716280"/>
            <a:ext cx="2617063" cy="369332"/>
          </a:xfrm>
          <a:prstGeom prst="rect">
            <a:avLst/>
          </a:prstGeom>
          <a:noFill/>
        </p:spPr>
        <p:txBody>
          <a:bodyPr wrap="none" rtlCol="0">
            <a:spAutoFit/>
          </a:bodyPr>
          <a:lstStyle/>
          <a:p>
            <a:r>
              <a:rPr lang="pt-BR" dirty="0"/>
              <a:t>TIPOLOGIA DA FROTA</a:t>
            </a:r>
          </a:p>
        </p:txBody>
      </p:sp>
      <p:graphicFrame>
        <p:nvGraphicFramePr>
          <p:cNvPr id="10" name="Tabela 9"/>
          <p:cNvGraphicFramePr>
            <a:graphicFrameLocks noGrp="1"/>
          </p:cNvGraphicFramePr>
          <p:nvPr>
            <p:extLst>
              <p:ext uri="{D42A27DB-BD31-4B8C-83A1-F6EECF244321}">
                <p14:modId xmlns:p14="http://schemas.microsoft.com/office/powerpoint/2010/main" val="1211306283"/>
              </p:ext>
            </p:extLst>
          </p:nvPr>
        </p:nvGraphicFramePr>
        <p:xfrm>
          <a:off x="595100" y="1227320"/>
          <a:ext cx="5197551" cy="4682400"/>
        </p:xfrm>
        <a:graphic>
          <a:graphicData uri="http://schemas.openxmlformats.org/drawingml/2006/table">
            <a:tbl>
              <a:tblPr firstRow="1" bandRow="1">
                <a:tableStyleId>{00A15C55-8517-42AA-B614-E9B94910E393}</a:tableStyleId>
              </a:tblPr>
              <a:tblGrid>
                <a:gridCol w="1912968">
                  <a:extLst>
                    <a:ext uri="{9D8B030D-6E8A-4147-A177-3AD203B41FA5}">
                      <a16:colId xmlns:a16="http://schemas.microsoft.com/office/drawing/2014/main" val="20000"/>
                    </a:ext>
                  </a:extLst>
                </a:gridCol>
                <a:gridCol w="1567543">
                  <a:extLst>
                    <a:ext uri="{9D8B030D-6E8A-4147-A177-3AD203B41FA5}">
                      <a16:colId xmlns:a16="http://schemas.microsoft.com/office/drawing/2014/main" val="20001"/>
                    </a:ext>
                  </a:extLst>
                </a:gridCol>
                <a:gridCol w="1717040">
                  <a:extLst>
                    <a:ext uri="{9D8B030D-6E8A-4147-A177-3AD203B41FA5}">
                      <a16:colId xmlns:a16="http://schemas.microsoft.com/office/drawing/2014/main" val="20002"/>
                    </a:ext>
                  </a:extLst>
                </a:gridCol>
              </a:tblGrid>
              <a:tr h="720000">
                <a:tc>
                  <a:txBody>
                    <a:bodyPr/>
                    <a:lstStyle/>
                    <a:p>
                      <a:endParaRPr lang="pt-BR" sz="1400" dirty="0"/>
                    </a:p>
                  </a:txBody>
                  <a:tcP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dirty="0" err="1"/>
                        <a:t>Midiônibus</a:t>
                      </a:r>
                      <a:r>
                        <a:rPr lang="pt-BR" sz="1400" baseline="0" dirty="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baseline="0" dirty="0"/>
                        <a:t>Tipo I</a:t>
                      </a:r>
                      <a:endParaRPr lang="pt-BR" sz="1400" dirty="0"/>
                    </a:p>
                  </a:txBody>
                  <a:tcPr anchor="c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dirty="0" err="1"/>
                        <a:t>Midiônibus</a:t>
                      </a:r>
                      <a:r>
                        <a:rPr lang="pt-BR" sz="1400" dirty="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dirty="0"/>
                        <a:t>Tipo II</a:t>
                      </a:r>
                    </a:p>
                  </a:txBody>
                  <a:tcPr anchor="ctr">
                    <a:solidFill>
                      <a:schemeClr val="accent6">
                        <a:lumMod val="75000"/>
                      </a:schemeClr>
                    </a:solidFill>
                  </a:tcPr>
                </a:tc>
                <a:extLst>
                  <a:ext uri="{0D108BD9-81ED-4DB2-BD59-A6C34878D82A}">
                    <a16:rowId xmlns:a16="http://schemas.microsoft.com/office/drawing/2014/main" val="10000"/>
                  </a:ext>
                </a:extLst>
              </a:tr>
              <a:tr h="288000">
                <a:tc>
                  <a:txBody>
                    <a:bodyPr/>
                    <a:lstStyle/>
                    <a:p>
                      <a:r>
                        <a:rPr lang="pt-BR" sz="1400" dirty="0"/>
                        <a:t>Comprimento</a:t>
                      </a:r>
                      <a:r>
                        <a:rPr lang="pt-BR" sz="1400" baseline="0" dirty="0"/>
                        <a:t> (m)</a:t>
                      </a:r>
                      <a:endParaRPr lang="pt-BR" sz="1400" dirty="0"/>
                    </a:p>
                  </a:txBody>
                  <a:tcPr>
                    <a:solidFill>
                      <a:schemeClr val="accent6">
                        <a:lumMod val="60000"/>
                        <a:lumOff val="40000"/>
                      </a:schemeClr>
                    </a:solidFill>
                  </a:tcPr>
                </a:tc>
                <a:tc>
                  <a:txBody>
                    <a:bodyPr/>
                    <a:lstStyle/>
                    <a:p>
                      <a:pPr algn="ctr"/>
                      <a:r>
                        <a:rPr lang="pt-BR" sz="1400" dirty="0"/>
                        <a:t>9,60</a:t>
                      </a:r>
                    </a:p>
                  </a:txBody>
                  <a:tcPr>
                    <a:solidFill>
                      <a:schemeClr val="accent6">
                        <a:lumMod val="60000"/>
                        <a:lumOff val="40000"/>
                      </a:schemeClr>
                    </a:solidFill>
                  </a:tcPr>
                </a:tc>
                <a:tc>
                  <a:txBody>
                    <a:bodyPr/>
                    <a:lstStyle/>
                    <a:p>
                      <a:pPr algn="ctr"/>
                      <a:r>
                        <a:rPr lang="pt-BR" sz="1400" dirty="0"/>
                        <a:t>11,20</a:t>
                      </a:r>
                    </a:p>
                  </a:txBody>
                  <a:tcPr>
                    <a:solidFill>
                      <a:schemeClr val="accent6">
                        <a:lumMod val="60000"/>
                        <a:lumOff val="40000"/>
                      </a:schemeClr>
                    </a:solidFill>
                  </a:tcPr>
                </a:tc>
                <a:extLst>
                  <a:ext uri="{0D108BD9-81ED-4DB2-BD59-A6C34878D82A}">
                    <a16:rowId xmlns:a16="http://schemas.microsoft.com/office/drawing/2014/main" val="10001"/>
                  </a:ext>
                </a:extLst>
              </a:tr>
              <a:tr h="288000">
                <a:tc>
                  <a:txBody>
                    <a:bodyPr/>
                    <a:lstStyle/>
                    <a:p>
                      <a:r>
                        <a:rPr lang="pt-BR" sz="1400" dirty="0"/>
                        <a:t>Lugares</a:t>
                      </a:r>
                      <a:r>
                        <a:rPr lang="pt-BR" sz="1400" baseline="0" dirty="0"/>
                        <a:t> sentados</a:t>
                      </a:r>
                      <a:endParaRPr lang="pt-BR" sz="1400" dirty="0"/>
                    </a:p>
                  </a:txBody>
                  <a:tcPr>
                    <a:solidFill>
                      <a:schemeClr val="accent6">
                        <a:lumMod val="20000"/>
                        <a:lumOff val="80000"/>
                      </a:schemeClr>
                    </a:solidFill>
                  </a:tcPr>
                </a:tc>
                <a:tc>
                  <a:txBody>
                    <a:bodyPr/>
                    <a:lstStyle/>
                    <a:p>
                      <a:pPr algn="ctr"/>
                      <a:r>
                        <a:rPr lang="pt-BR" sz="1400" dirty="0"/>
                        <a:t>25</a:t>
                      </a:r>
                    </a:p>
                  </a:txBody>
                  <a:tcPr>
                    <a:solidFill>
                      <a:schemeClr val="accent6">
                        <a:lumMod val="20000"/>
                        <a:lumOff val="80000"/>
                      </a:schemeClr>
                    </a:solidFill>
                  </a:tcPr>
                </a:tc>
                <a:tc>
                  <a:txBody>
                    <a:bodyPr/>
                    <a:lstStyle/>
                    <a:p>
                      <a:pPr algn="ctr"/>
                      <a:r>
                        <a:rPr lang="pt-BR" sz="1400" dirty="0"/>
                        <a:t>33</a:t>
                      </a:r>
                    </a:p>
                  </a:txBody>
                  <a:tcPr>
                    <a:solidFill>
                      <a:schemeClr val="accent6">
                        <a:lumMod val="20000"/>
                        <a:lumOff val="80000"/>
                      </a:schemeClr>
                    </a:solidFill>
                  </a:tcPr>
                </a:tc>
                <a:extLst>
                  <a:ext uri="{0D108BD9-81ED-4DB2-BD59-A6C34878D82A}">
                    <a16:rowId xmlns:a16="http://schemas.microsoft.com/office/drawing/2014/main" val="10002"/>
                  </a:ext>
                </a:extLst>
              </a:tr>
              <a:tr h="288000">
                <a:tc>
                  <a:txBody>
                    <a:bodyPr/>
                    <a:lstStyle/>
                    <a:p>
                      <a:r>
                        <a:rPr lang="pt-BR" sz="1400" dirty="0"/>
                        <a:t>Lugares em pé </a:t>
                      </a:r>
                      <a:r>
                        <a:rPr lang="pt-BR" sz="1400" baseline="30000" dirty="0"/>
                        <a:t>[1]</a:t>
                      </a:r>
                    </a:p>
                  </a:txBody>
                  <a:tcPr>
                    <a:solidFill>
                      <a:schemeClr val="accent6">
                        <a:lumMod val="60000"/>
                        <a:lumOff val="40000"/>
                      </a:schemeClr>
                    </a:solidFill>
                  </a:tcPr>
                </a:tc>
                <a:tc>
                  <a:txBody>
                    <a:bodyPr/>
                    <a:lstStyle/>
                    <a:p>
                      <a:pPr algn="ctr"/>
                      <a:r>
                        <a:rPr lang="pt-BR" sz="1400" dirty="0"/>
                        <a:t>25</a:t>
                      </a:r>
                    </a:p>
                  </a:txBody>
                  <a:tcPr>
                    <a:solidFill>
                      <a:schemeClr val="accent6">
                        <a:lumMod val="60000"/>
                        <a:lumOff val="40000"/>
                      </a:schemeClr>
                    </a:solidFill>
                  </a:tcPr>
                </a:tc>
                <a:tc>
                  <a:txBody>
                    <a:bodyPr/>
                    <a:lstStyle/>
                    <a:p>
                      <a:pPr algn="ctr"/>
                      <a:r>
                        <a:rPr lang="pt-BR" sz="1400" dirty="0"/>
                        <a:t>29</a:t>
                      </a:r>
                    </a:p>
                  </a:txBody>
                  <a:tcPr>
                    <a:solidFill>
                      <a:schemeClr val="accent6">
                        <a:lumMod val="60000"/>
                        <a:lumOff val="40000"/>
                      </a:schemeClr>
                    </a:solidFill>
                  </a:tcPr>
                </a:tc>
                <a:extLst>
                  <a:ext uri="{0D108BD9-81ED-4DB2-BD59-A6C34878D82A}">
                    <a16:rowId xmlns:a16="http://schemas.microsoft.com/office/drawing/2014/main" val="10003"/>
                  </a:ext>
                </a:extLst>
              </a:tr>
              <a:tr h="288000">
                <a:tc>
                  <a:txBody>
                    <a:bodyPr/>
                    <a:lstStyle/>
                    <a:p>
                      <a:r>
                        <a:rPr lang="pt-BR" sz="1400" dirty="0"/>
                        <a:t>Capacidade</a:t>
                      </a:r>
                      <a:r>
                        <a:rPr lang="pt-BR" sz="1400" baseline="0" dirty="0"/>
                        <a:t> máxima</a:t>
                      </a:r>
                      <a:endParaRPr lang="pt-BR" sz="1400" dirty="0"/>
                    </a:p>
                  </a:txBody>
                  <a:tcPr>
                    <a:solidFill>
                      <a:schemeClr val="accent6">
                        <a:lumMod val="20000"/>
                        <a:lumOff val="80000"/>
                      </a:schemeClr>
                    </a:solidFill>
                  </a:tcPr>
                </a:tc>
                <a:tc>
                  <a:txBody>
                    <a:bodyPr/>
                    <a:lstStyle/>
                    <a:p>
                      <a:pPr algn="ctr"/>
                      <a:r>
                        <a:rPr lang="pt-BR" sz="1400" dirty="0"/>
                        <a:t>50</a:t>
                      </a:r>
                    </a:p>
                  </a:txBody>
                  <a:tcPr>
                    <a:solidFill>
                      <a:schemeClr val="accent6">
                        <a:lumMod val="20000"/>
                        <a:lumOff val="80000"/>
                      </a:schemeClr>
                    </a:solidFill>
                  </a:tcPr>
                </a:tc>
                <a:tc>
                  <a:txBody>
                    <a:bodyPr/>
                    <a:lstStyle/>
                    <a:p>
                      <a:pPr algn="ctr"/>
                      <a:r>
                        <a:rPr lang="pt-BR" sz="1400" dirty="0"/>
                        <a:t>62</a:t>
                      </a:r>
                    </a:p>
                  </a:txBody>
                  <a:tcPr>
                    <a:solidFill>
                      <a:schemeClr val="accent6">
                        <a:lumMod val="20000"/>
                        <a:lumOff val="80000"/>
                      </a:schemeClr>
                    </a:solidFill>
                  </a:tcPr>
                </a:tc>
                <a:extLst>
                  <a:ext uri="{0D108BD9-81ED-4DB2-BD59-A6C34878D82A}">
                    <a16:rowId xmlns:a16="http://schemas.microsoft.com/office/drawing/2014/main" val="10004"/>
                  </a:ext>
                </a:extLst>
              </a:tr>
              <a:tr h="288000">
                <a:tc>
                  <a:txBody>
                    <a:bodyPr/>
                    <a:lstStyle/>
                    <a:p>
                      <a:r>
                        <a:rPr lang="pt-BR" sz="1400" dirty="0"/>
                        <a:t>Quant. de portas</a:t>
                      </a:r>
                    </a:p>
                  </a:txBody>
                  <a:tcPr>
                    <a:solidFill>
                      <a:schemeClr val="accent6">
                        <a:lumMod val="60000"/>
                        <a:lumOff val="40000"/>
                      </a:schemeClr>
                    </a:solidFill>
                  </a:tcPr>
                </a:tc>
                <a:tc>
                  <a:txBody>
                    <a:bodyPr/>
                    <a:lstStyle/>
                    <a:p>
                      <a:pPr algn="ctr"/>
                      <a:r>
                        <a:rPr lang="pt-BR" sz="1400" dirty="0"/>
                        <a:t>2</a:t>
                      </a:r>
                    </a:p>
                  </a:txBody>
                  <a:tcPr>
                    <a:solidFill>
                      <a:schemeClr val="accent6">
                        <a:lumMod val="60000"/>
                        <a:lumOff val="40000"/>
                      </a:schemeClr>
                    </a:solidFill>
                  </a:tcPr>
                </a:tc>
                <a:tc>
                  <a:txBody>
                    <a:bodyPr/>
                    <a:lstStyle/>
                    <a:p>
                      <a:pPr algn="ctr"/>
                      <a:r>
                        <a:rPr lang="pt-BR" sz="1400" dirty="0"/>
                        <a:t>3</a:t>
                      </a:r>
                    </a:p>
                  </a:txBody>
                  <a:tcPr>
                    <a:solidFill>
                      <a:schemeClr val="accent6">
                        <a:lumMod val="60000"/>
                        <a:lumOff val="40000"/>
                      </a:schemeClr>
                    </a:solidFill>
                  </a:tcPr>
                </a:tc>
                <a:extLst>
                  <a:ext uri="{0D108BD9-81ED-4DB2-BD59-A6C34878D82A}">
                    <a16:rowId xmlns:a16="http://schemas.microsoft.com/office/drawing/2014/main" val="10005"/>
                  </a:ext>
                </a:extLst>
              </a:tr>
              <a:tr h="288000">
                <a:tc>
                  <a:txBody>
                    <a:bodyPr/>
                    <a:lstStyle/>
                    <a:p>
                      <a:r>
                        <a:rPr lang="pt-BR" sz="1400" dirty="0"/>
                        <a:t>Plataforma</a:t>
                      </a:r>
                    </a:p>
                  </a:txBody>
                  <a:tcPr>
                    <a:solidFill>
                      <a:schemeClr val="accent6">
                        <a:lumMod val="20000"/>
                        <a:lumOff val="80000"/>
                      </a:schemeClr>
                    </a:solidFill>
                  </a:tcPr>
                </a:tc>
                <a:tc>
                  <a:txBody>
                    <a:bodyPr/>
                    <a:lstStyle/>
                    <a:p>
                      <a:pPr algn="ctr"/>
                      <a:r>
                        <a:rPr lang="pt-BR" sz="1400" dirty="0"/>
                        <a:t>Obrigatória</a:t>
                      </a:r>
                    </a:p>
                  </a:txBody>
                  <a:tcPr>
                    <a:solidFill>
                      <a:schemeClr val="accent6">
                        <a:lumMod val="20000"/>
                        <a:lumOff val="80000"/>
                      </a:schemeClr>
                    </a:solidFill>
                  </a:tcPr>
                </a:tc>
                <a:tc>
                  <a:txBody>
                    <a:bodyPr/>
                    <a:lstStyle/>
                    <a:p>
                      <a:pPr algn="ctr"/>
                      <a:r>
                        <a:rPr lang="pt-BR" sz="1400" dirty="0"/>
                        <a:t>Obrigatória</a:t>
                      </a:r>
                    </a:p>
                  </a:txBody>
                  <a:tcPr>
                    <a:solidFill>
                      <a:schemeClr val="accent6">
                        <a:lumMod val="20000"/>
                        <a:lumOff val="80000"/>
                      </a:schemeClr>
                    </a:solidFill>
                  </a:tcPr>
                </a:tc>
                <a:extLst>
                  <a:ext uri="{0D108BD9-81ED-4DB2-BD59-A6C34878D82A}">
                    <a16:rowId xmlns:a16="http://schemas.microsoft.com/office/drawing/2014/main" val="10006"/>
                  </a:ext>
                </a:extLst>
              </a:tr>
              <a:tr h="288000">
                <a:tc>
                  <a:txBody>
                    <a:bodyPr/>
                    <a:lstStyle/>
                    <a:p>
                      <a:r>
                        <a:rPr lang="pt-BR" sz="1400" dirty="0"/>
                        <a:t>Suspensão</a:t>
                      </a:r>
                    </a:p>
                  </a:txBody>
                  <a:tcPr>
                    <a:solidFill>
                      <a:schemeClr val="accent6">
                        <a:lumMod val="60000"/>
                        <a:lumOff val="40000"/>
                      </a:schemeClr>
                    </a:solidFill>
                  </a:tcPr>
                </a:tc>
                <a:tc gridSpan="2">
                  <a:txBody>
                    <a:bodyPr/>
                    <a:lstStyle/>
                    <a:p>
                      <a:pPr algn="ctr"/>
                      <a:r>
                        <a:rPr lang="pt-BR" sz="1400" dirty="0"/>
                        <a:t>Metálica,</a:t>
                      </a:r>
                      <a:r>
                        <a:rPr lang="pt-BR" sz="1400" baseline="0" dirty="0"/>
                        <a:t> pneumática ou mista</a:t>
                      </a:r>
                      <a:endParaRPr lang="pt-BR" sz="1400" dirty="0"/>
                    </a:p>
                  </a:txBody>
                  <a:tcPr>
                    <a:solidFill>
                      <a:schemeClr val="accent6">
                        <a:lumMod val="60000"/>
                        <a:lumOff val="40000"/>
                      </a:schemeClr>
                    </a:solidFill>
                  </a:tcPr>
                </a:tc>
                <a:tc hMerge="1">
                  <a:txBody>
                    <a:bodyPr/>
                    <a:lstStyle/>
                    <a:p>
                      <a:pPr algn="ctr"/>
                      <a:endParaRPr lang="pt-BR" sz="1400" dirty="0"/>
                    </a:p>
                  </a:txBody>
                  <a:tcPr/>
                </a:tc>
                <a:extLst>
                  <a:ext uri="{0D108BD9-81ED-4DB2-BD59-A6C34878D82A}">
                    <a16:rowId xmlns:a16="http://schemas.microsoft.com/office/drawing/2014/main" val="10007"/>
                  </a:ext>
                </a:extLst>
              </a:tr>
              <a:tr h="288000">
                <a:tc>
                  <a:txBody>
                    <a:bodyPr/>
                    <a:lstStyle/>
                    <a:p>
                      <a:r>
                        <a:rPr lang="pt-BR" sz="1400" dirty="0"/>
                        <a:t>Motorização</a:t>
                      </a:r>
                    </a:p>
                  </a:txBody>
                  <a:tcPr>
                    <a:solidFill>
                      <a:schemeClr val="accent6">
                        <a:lumMod val="20000"/>
                        <a:lumOff val="80000"/>
                      </a:schemeClr>
                    </a:solidFill>
                  </a:tcPr>
                </a:tc>
                <a:tc gridSpan="2">
                  <a:txBody>
                    <a:bodyPr/>
                    <a:lstStyle/>
                    <a:p>
                      <a:pPr algn="ctr"/>
                      <a:r>
                        <a:rPr lang="pt-BR" sz="1400" dirty="0"/>
                        <a:t>Diesel</a:t>
                      </a:r>
                    </a:p>
                  </a:txBody>
                  <a:tcPr>
                    <a:solidFill>
                      <a:schemeClr val="accent6">
                        <a:lumMod val="20000"/>
                        <a:lumOff val="80000"/>
                      </a:schemeClr>
                    </a:solidFill>
                  </a:tcPr>
                </a:tc>
                <a:tc hMerge="1">
                  <a:txBody>
                    <a:bodyPr/>
                    <a:lstStyle/>
                    <a:p>
                      <a:pPr algn="ctr"/>
                      <a:endParaRPr lang="pt-BR" sz="1400" dirty="0"/>
                    </a:p>
                  </a:txBody>
                  <a:tcPr/>
                </a:tc>
                <a:extLst>
                  <a:ext uri="{0D108BD9-81ED-4DB2-BD59-A6C34878D82A}">
                    <a16:rowId xmlns:a16="http://schemas.microsoft.com/office/drawing/2014/main" val="10008"/>
                  </a:ext>
                </a:extLst>
              </a:tr>
              <a:tr h="288000">
                <a:tc>
                  <a:txBody>
                    <a:bodyPr/>
                    <a:lstStyle/>
                    <a:p>
                      <a:r>
                        <a:rPr lang="pt-BR" sz="1400" dirty="0"/>
                        <a:t>Peso</a:t>
                      </a:r>
                      <a:r>
                        <a:rPr lang="pt-BR" sz="1400" baseline="0" dirty="0"/>
                        <a:t> bruto mínimo</a:t>
                      </a:r>
                      <a:endParaRPr lang="pt-BR" sz="1400" dirty="0"/>
                    </a:p>
                  </a:txBody>
                  <a:tcPr>
                    <a:solidFill>
                      <a:schemeClr val="accent6">
                        <a:lumMod val="60000"/>
                        <a:lumOff val="40000"/>
                      </a:schemeClr>
                    </a:solidFill>
                  </a:tcPr>
                </a:tc>
                <a:tc gridSpan="2">
                  <a:txBody>
                    <a:bodyPr/>
                    <a:lstStyle/>
                    <a:p>
                      <a:pPr algn="ctr"/>
                      <a:r>
                        <a:rPr lang="pt-BR" sz="1400" dirty="0"/>
                        <a:t>14 t</a:t>
                      </a:r>
                    </a:p>
                  </a:txBody>
                  <a:tcPr>
                    <a:solidFill>
                      <a:schemeClr val="accent6">
                        <a:lumMod val="60000"/>
                        <a:lumOff val="40000"/>
                      </a:schemeClr>
                    </a:solidFill>
                  </a:tcPr>
                </a:tc>
                <a:tc hMerge="1">
                  <a:txBody>
                    <a:bodyPr/>
                    <a:lstStyle/>
                    <a:p>
                      <a:pPr algn="ctr"/>
                      <a:endParaRPr lang="pt-BR" sz="1400" dirty="0"/>
                    </a:p>
                  </a:txBody>
                  <a:tcPr/>
                </a:tc>
                <a:extLst>
                  <a:ext uri="{0D108BD9-81ED-4DB2-BD59-A6C34878D82A}">
                    <a16:rowId xmlns:a16="http://schemas.microsoft.com/office/drawing/2014/main" val="10009"/>
                  </a:ext>
                </a:extLst>
              </a:tr>
              <a:tr h="288000">
                <a:tc>
                  <a:txBody>
                    <a:bodyPr/>
                    <a:lstStyle/>
                    <a:p>
                      <a:r>
                        <a:rPr lang="pt-BR" sz="1400" dirty="0"/>
                        <a:t>Transmissão</a:t>
                      </a:r>
                    </a:p>
                  </a:txBody>
                  <a:tcPr>
                    <a:solidFill>
                      <a:schemeClr val="accent6">
                        <a:lumMod val="20000"/>
                        <a:lumOff val="80000"/>
                      </a:schemeClr>
                    </a:solidFill>
                  </a:tcPr>
                </a:tc>
                <a:tc gridSpan="2">
                  <a:txBody>
                    <a:bodyPr/>
                    <a:lstStyle/>
                    <a:p>
                      <a:pPr algn="ctr"/>
                      <a:r>
                        <a:rPr lang="pt-BR" sz="1400" dirty="0"/>
                        <a:t>Manual</a:t>
                      </a:r>
                    </a:p>
                  </a:txBody>
                  <a:tcPr>
                    <a:solidFill>
                      <a:schemeClr val="accent6">
                        <a:lumMod val="20000"/>
                        <a:lumOff val="80000"/>
                      </a:schemeClr>
                    </a:solidFill>
                  </a:tcPr>
                </a:tc>
                <a:tc hMerge="1">
                  <a:txBody>
                    <a:bodyPr/>
                    <a:lstStyle/>
                    <a:p>
                      <a:endParaRPr lang="pt-BR"/>
                    </a:p>
                  </a:txBody>
                  <a:tcPr/>
                </a:tc>
                <a:extLst>
                  <a:ext uri="{0D108BD9-81ED-4DB2-BD59-A6C34878D82A}">
                    <a16:rowId xmlns:a16="http://schemas.microsoft.com/office/drawing/2014/main" val="10010"/>
                  </a:ext>
                </a:extLst>
              </a:tr>
              <a:tr h="288000">
                <a:tc>
                  <a:txBody>
                    <a:bodyPr/>
                    <a:lstStyle/>
                    <a:p>
                      <a:r>
                        <a:rPr lang="pt-BR" sz="1400" dirty="0"/>
                        <a:t>Iluminação interna</a:t>
                      </a:r>
                    </a:p>
                  </a:txBody>
                  <a:tcPr>
                    <a:solidFill>
                      <a:schemeClr val="accent6">
                        <a:lumMod val="60000"/>
                        <a:lumOff val="40000"/>
                      </a:schemeClr>
                    </a:solidFill>
                  </a:tcPr>
                </a:tc>
                <a:tc gridSpan="2">
                  <a:txBody>
                    <a:bodyPr/>
                    <a:lstStyle/>
                    <a:p>
                      <a:pPr algn="ctr"/>
                      <a:r>
                        <a:rPr lang="pt-BR" sz="1400" dirty="0"/>
                        <a:t>Mínimo</a:t>
                      </a:r>
                      <a:r>
                        <a:rPr lang="pt-BR" sz="1400" baseline="0" dirty="0"/>
                        <a:t> 100 lux</a:t>
                      </a:r>
                      <a:endParaRPr lang="pt-BR" sz="1400" dirty="0"/>
                    </a:p>
                  </a:txBody>
                  <a:tcPr>
                    <a:solidFill>
                      <a:schemeClr val="accent6">
                        <a:lumMod val="60000"/>
                        <a:lumOff val="40000"/>
                      </a:schemeClr>
                    </a:solidFill>
                  </a:tcPr>
                </a:tc>
                <a:tc hMerge="1">
                  <a:txBody>
                    <a:bodyPr/>
                    <a:lstStyle/>
                    <a:p>
                      <a:endParaRPr lang="pt-BR"/>
                    </a:p>
                  </a:txBody>
                  <a:tcPr/>
                </a:tc>
                <a:extLst>
                  <a:ext uri="{0D108BD9-81ED-4DB2-BD59-A6C34878D82A}">
                    <a16:rowId xmlns:a16="http://schemas.microsoft.com/office/drawing/2014/main" val="10011"/>
                  </a:ext>
                </a:extLst>
              </a:tr>
              <a:tr h="288000">
                <a:tc>
                  <a:txBody>
                    <a:bodyPr/>
                    <a:lstStyle/>
                    <a:p>
                      <a:r>
                        <a:rPr lang="pt-BR" sz="1400" dirty="0"/>
                        <a:t>Painel dianteiro</a:t>
                      </a:r>
                    </a:p>
                  </a:txBody>
                  <a:tcPr>
                    <a:solidFill>
                      <a:schemeClr val="accent6">
                        <a:lumMod val="20000"/>
                        <a:lumOff val="80000"/>
                      </a:schemeClr>
                    </a:solidFill>
                  </a:tcPr>
                </a:tc>
                <a:tc gridSpan="2">
                  <a:txBody>
                    <a:bodyPr/>
                    <a:lstStyle/>
                    <a:p>
                      <a:pPr algn="ctr"/>
                      <a:r>
                        <a:rPr lang="pt-BR" sz="1400" dirty="0"/>
                        <a:t>Digital</a:t>
                      </a:r>
                    </a:p>
                  </a:txBody>
                  <a:tcPr>
                    <a:solidFill>
                      <a:schemeClr val="accent6">
                        <a:lumMod val="20000"/>
                        <a:lumOff val="80000"/>
                      </a:schemeClr>
                    </a:solidFill>
                  </a:tcPr>
                </a:tc>
                <a:tc hMerge="1">
                  <a:txBody>
                    <a:bodyPr/>
                    <a:lstStyle/>
                    <a:p>
                      <a:endParaRPr lang="pt-BR"/>
                    </a:p>
                  </a:txBody>
                  <a:tcPr/>
                </a:tc>
                <a:extLst>
                  <a:ext uri="{0D108BD9-81ED-4DB2-BD59-A6C34878D82A}">
                    <a16:rowId xmlns:a16="http://schemas.microsoft.com/office/drawing/2014/main" val="10012"/>
                  </a:ext>
                </a:extLst>
              </a:tr>
              <a:tr h="288000">
                <a:tc>
                  <a:txBody>
                    <a:bodyPr/>
                    <a:lstStyle/>
                    <a:p>
                      <a:r>
                        <a:rPr lang="pt-BR" sz="1400" dirty="0"/>
                        <a:t>Tomada USB</a:t>
                      </a:r>
                    </a:p>
                  </a:txBody>
                  <a:tcPr>
                    <a:solidFill>
                      <a:schemeClr val="accent6">
                        <a:lumMod val="60000"/>
                        <a:lumOff val="40000"/>
                      </a:schemeClr>
                    </a:solidFill>
                  </a:tcPr>
                </a:tc>
                <a:tc gridSpan="2">
                  <a:txBody>
                    <a:bodyPr/>
                    <a:lstStyle/>
                    <a:p>
                      <a:pPr algn="ctr"/>
                      <a:r>
                        <a:rPr lang="pt-BR" sz="1400" dirty="0"/>
                        <a:t>Metade</a:t>
                      </a:r>
                      <a:r>
                        <a:rPr lang="pt-BR" sz="1400" baseline="0" dirty="0"/>
                        <a:t> dos assentos</a:t>
                      </a:r>
                      <a:endParaRPr lang="pt-BR" sz="1400" dirty="0"/>
                    </a:p>
                  </a:txBody>
                  <a:tcPr>
                    <a:solidFill>
                      <a:schemeClr val="accent6">
                        <a:lumMod val="60000"/>
                        <a:lumOff val="40000"/>
                      </a:schemeClr>
                    </a:solidFill>
                  </a:tcPr>
                </a:tc>
                <a:tc hMerge="1">
                  <a:txBody>
                    <a:bodyPr/>
                    <a:lstStyle/>
                    <a:p>
                      <a:endParaRPr lang="pt-BR"/>
                    </a:p>
                  </a:txBody>
                  <a:tcPr/>
                </a:tc>
                <a:extLst>
                  <a:ext uri="{0D108BD9-81ED-4DB2-BD59-A6C34878D82A}">
                    <a16:rowId xmlns:a16="http://schemas.microsoft.com/office/drawing/2014/main" val="10013"/>
                  </a:ext>
                </a:extLst>
              </a:tr>
            </a:tbl>
          </a:graphicData>
        </a:graphic>
      </p:graphicFrame>
      <p:sp>
        <p:nvSpPr>
          <p:cNvPr id="4" name="CaixaDeTexto 3"/>
          <p:cNvSpPr txBox="1"/>
          <p:nvPr/>
        </p:nvSpPr>
        <p:spPr>
          <a:xfrm>
            <a:off x="611605" y="6093396"/>
            <a:ext cx="3241593" cy="276999"/>
          </a:xfrm>
          <a:prstGeom prst="rect">
            <a:avLst/>
          </a:prstGeom>
          <a:noFill/>
        </p:spPr>
        <p:txBody>
          <a:bodyPr wrap="none" rtlCol="0">
            <a:spAutoFit/>
          </a:bodyPr>
          <a:lstStyle/>
          <a:p>
            <a:r>
              <a:rPr lang="pt-BR" sz="1200" dirty="0"/>
              <a:t>[1] Calculada com taxa de 5 pass. em pé/m²</a:t>
            </a:r>
          </a:p>
        </p:txBody>
      </p:sp>
      <p:grpSp>
        <p:nvGrpSpPr>
          <p:cNvPr id="24" name="Grupo 23"/>
          <p:cNvGrpSpPr/>
          <p:nvPr/>
        </p:nvGrpSpPr>
        <p:grpSpPr>
          <a:xfrm>
            <a:off x="6620524" y="1373916"/>
            <a:ext cx="4888581" cy="3417024"/>
            <a:chOff x="6645924" y="1932716"/>
            <a:chExt cx="4888581" cy="3417024"/>
          </a:xfrm>
        </p:grpSpPr>
        <p:pic>
          <p:nvPicPr>
            <p:cNvPr id="1026" name="Picture 2" descr="http://2.bp.blogspot.com/-7nUcjPtc7D4/VduTL72gwuI/AAAAAAAAMoI/3wVAHws4cGM/s1600/SENIOR%2BMIDI%2BOF-1418.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1643" b="8034"/>
            <a:stretch/>
          </p:blipFill>
          <p:spPr bwMode="auto">
            <a:xfrm>
              <a:off x="8345989" y="1932716"/>
              <a:ext cx="2802072" cy="15724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2.bp.blogspot.com/-UQP-qRzukdU/U-FkuKpR5vI/AAAAAAAAG7Y/GHXDmz1t2M0/s1600/Marcopolo+Torino+G7+-+MB+OF-141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5989" y="3653350"/>
              <a:ext cx="3188516" cy="169639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ector reto 13"/>
            <p:cNvCxnSpPr/>
            <p:nvPr/>
          </p:nvCxnSpPr>
          <p:spPr>
            <a:xfrm>
              <a:off x="8113713" y="1952452"/>
              <a:ext cx="0" cy="1533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to 22"/>
            <p:cNvCxnSpPr/>
            <p:nvPr/>
          </p:nvCxnSpPr>
          <p:spPr>
            <a:xfrm>
              <a:off x="8124826" y="3653350"/>
              <a:ext cx="0" cy="1696390"/>
            </a:xfrm>
            <a:prstGeom prst="line">
              <a:avLst/>
            </a:prstGeom>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6645924" y="2288316"/>
              <a:ext cx="1351652" cy="646331"/>
            </a:xfrm>
            <a:prstGeom prst="rect">
              <a:avLst/>
            </a:prstGeom>
            <a:noFill/>
          </p:spPr>
          <p:txBody>
            <a:bodyPr wrap="none" rtlCol="0">
              <a:spAutoFit/>
            </a:bodyPr>
            <a:lstStyle/>
            <a:p>
              <a:pPr algn="r"/>
              <a:r>
                <a:rPr lang="pt-BR" dirty="0"/>
                <a:t>Midi Tipo I</a:t>
              </a:r>
            </a:p>
            <a:p>
              <a:pPr algn="r"/>
              <a:r>
                <a:rPr lang="pt-BR" dirty="0"/>
                <a:t>14 veículos</a:t>
              </a:r>
            </a:p>
          </p:txBody>
        </p:sp>
        <p:sp>
          <p:nvSpPr>
            <p:cNvPr id="27" name="CaixaDeTexto 26"/>
            <p:cNvSpPr txBox="1"/>
            <p:nvPr/>
          </p:nvSpPr>
          <p:spPr>
            <a:xfrm>
              <a:off x="6663045" y="4178379"/>
              <a:ext cx="1334531" cy="646331"/>
            </a:xfrm>
            <a:prstGeom prst="rect">
              <a:avLst/>
            </a:prstGeom>
            <a:noFill/>
          </p:spPr>
          <p:txBody>
            <a:bodyPr wrap="none" rtlCol="0">
              <a:spAutoFit/>
            </a:bodyPr>
            <a:lstStyle/>
            <a:p>
              <a:pPr algn="r"/>
              <a:r>
                <a:rPr lang="pt-BR" dirty="0"/>
                <a:t>Midi Tipo II</a:t>
              </a:r>
            </a:p>
            <a:p>
              <a:pPr algn="r"/>
              <a:r>
                <a:rPr lang="pt-BR" dirty="0"/>
                <a:t>11 veículos</a:t>
              </a:r>
            </a:p>
          </p:txBody>
        </p:sp>
      </p:grpSp>
      <p:sp>
        <p:nvSpPr>
          <p:cNvPr id="25" name="CaixaDeTexto 24"/>
          <p:cNvSpPr txBox="1"/>
          <p:nvPr/>
        </p:nvSpPr>
        <p:spPr>
          <a:xfrm>
            <a:off x="6919120" y="5186476"/>
            <a:ext cx="4589985" cy="646331"/>
          </a:xfrm>
          <a:prstGeom prst="rect">
            <a:avLst/>
          </a:prstGeom>
          <a:noFill/>
        </p:spPr>
        <p:txBody>
          <a:bodyPr wrap="square" rtlCol="0">
            <a:spAutoFit/>
          </a:bodyPr>
          <a:lstStyle/>
          <a:p>
            <a:pPr algn="ctr"/>
            <a:r>
              <a:rPr lang="pt-BR" b="1" dirty="0">
                <a:solidFill>
                  <a:schemeClr val="accent1">
                    <a:lumMod val="50000"/>
                  </a:schemeClr>
                </a:solidFill>
              </a:rPr>
              <a:t>Toda a frota será com ar-condicionado e disporá de </a:t>
            </a:r>
            <a:r>
              <a:rPr lang="pt-BR" b="1" dirty="0" err="1">
                <a:solidFill>
                  <a:schemeClr val="accent1">
                    <a:lumMod val="50000"/>
                  </a:schemeClr>
                </a:solidFill>
              </a:rPr>
              <a:t>wi-fi</a:t>
            </a:r>
            <a:r>
              <a:rPr lang="pt-BR" b="1" dirty="0">
                <a:solidFill>
                  <a:schemeClr val="accent1">
                    <a:lumMod val="50000"/>
                  </a:schemeClr>
                </a:solidFill>
              </a:rPr>
              <a:t> e tomadas USB</a:t>
            </a:r>
          </a:p>
        </p:txBody>
      </p:sp>
    </p:spTree>
    <p:extLst>
      <p:ext uri="{BB962C8B-B14F-4D97-AF65-F5344CB8AC3E}">
        <p14:creationId xmlns:p14="http://schemas.microsoft.com/office/powerpoint/2010/main" val="2452304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98B7A-D5BA-305E-7AEB-20E7F8E569E2}"/>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0057678A-29A9-D647-E729-4E2908996C5F}"/>
              </a:ext>
            </a:extLst>
          </p:cNvPr>
          <p:cNvSpPr txBox="1"/>
          <p:nvPr/>
        </p:nvSpPr>
        <p:spPr>
          <a:xfrm>
            <a:off x="472842" y="716280"/>
            <a:ext cx="2617063" cy="369332"/>
          </a:xfrm>
          <a:prstGeom prst="rect">
            <a:avLst/>
          </a:prstGeom>
          <a:noFill/>
        </p:spPr>
        <p:txBody>
          <a:bodyPr wrap="none" rtlCol="0">
            <a:spAutoFit/>
          </a:bodyPr>
          <a:lstStyle/>
          <a:p>
            <a:r>
              <a:rPr lang="pt-BR" dirty="0"/>
              <a:t>TIPOLOGIA DA FROTA</a:t>
            </a:r>
          </a:p>
        </p:txBody>
      </p:sp>
      <p:sp>
        <p:nvSpPr>
          <p:cNvPr id="5" name="CaixaDeTexto 4">
            <a:extLst>
              <a:ext uri="{FF2B5EF4-FFF2-40B4-BE49-F238E27FC236}">
                <a16:creationId xmlns:a16="http://schemas.microsoft.com/office/drawing/2014/main" id="{3D2433FD-A760-3FD4-F8A6-9E4971F2EF6D}"/>
              </a:ext>
            </a:extLst>
          </p:cNvPr>
          <p:cNvSpPr txBox="1"/>
          <p:nvPr/>
        </p:nvSpPr>
        <p:spPr>
          <a:xfrm>
            <a:off x="472842" y="1859895"/>
            <a:ext cx="7898998" cy="646331"/>
          </a:xfrm>
          <a:prstGeom prst="rect">
            <a:avLst/>
          </a:prstGeom>
          <a:noFill/>
        </p:spPr>
        <p:txBody>
          <a:bodyPr wrap="square">
            <a:spAutoFit/>
          </a:bodyPr>
          <a:lstStyle/>
          <a:p>
            <a:r>
              <a:rPr lang="pt-BR" sz="1800" dirty="0">
                <a:effectLst/>
                <a:ea typeface="Calibri" panose="020F0502020204030204" pitchFamily="34" charset="0"/>
              </a:rPr>
              <a:t>No prazo do Contrato, outras tecnologias veiculares poderão ser estabelecidas, observado o equilíbrio econômico-financeiro do Contrato</a:t>
            </a:r>
            <a:endParaRPr lang="pt-BR" dirty="0"/>
          </a:p>
        </p:txBody>
      </p:sp>
      <p:sp>
        <p:nvSpPr>
          <p:cNvPr id="6" name="CaixaDeTexto 5">
            <a:extLst>
              <a:ext uri="{FF2B5EF4-FFF2-40B4-BE49-F238E27FC236}">
                <a16:creationId xmlns:a16="http://schemas.microsoft.com/office/drawing/2014/main" id="{165750A6-01E7-4E11-C407-E991FC24E6C0}"/>
              </a:ext>
            </a:extLst>
          </p:cNvPr>
          <p:cNvSpPr txBox="1"/>
          <p:nvPr/>
        </p:nvSpPr>
        <p:spPr>
          <a:xfrm>
            <a:off x="472842" y="3059668"/>
            <a:ext cx="8610198" cy="1231106"/>
          </a:xfrm>
          <a:prstGeom prst="rect">
            <a:avLst/>
          </a:prstGeom>
          <a:noFill/>
        </p:spPr>
        <p:txBody>
          <a:bodyPr wrap="square">
            <a:spAutoFit/>
          </a:bodyPr>
          <a:lstStyle/>
          <a:p>
            <a:pPr>
              <a:spcBef>
                <a:spcPts val="600"/>
              </a:spcBef>
              <a:spcAft>
                <a:spcPts val="600"/>
              </a:spcAft>
            </a:pPr>
            <a:r>
              <a:rPr lang="pt-BR" sz="1800" dirty="0">
                <a:effectLst/>
                <a:ea typeface="Calibri" panose="020F0502020204030204" pitchFamily="34" charset="0"/>
              </a:rPr>
              <a:t>Idade dos veículos para o início da operação dos serviços: .......... 0 (zero) km</a:t>
            </a:r>
          </a:p>
          <a:p>
            <a:pPr>
              <a:spcBef>
                <a:spcPts val="600"/>
              </a:spcBef>
              <a:spcAft>
                <a:spcPts val="600"/>
              </a:spcAft>
            </a:pPr>
            <a:r>
              <a:rPr lang="pt-BR" sz="1800" dirty="0">
                <a:effectLst/>
                <a:ea typeface="Calibri" panose="020F0502020204030204" pitchFamily="34" charset="0"/>
              </a:rPr>
              <a:t>Idade máxima dos veículos durante o prazo do contrato: .............. 10 anos</a:t>
            </a:r>
          </a:p>
          <a:p>
            <a:pPr>
              <a:spcBef>
                <a:spcPts val="600"/>
              </a:spcBef>
              <a:spcAft>
                <a:spcPts val="600"/>
              </a:spcAft>
            </a:pPr>
            <a:r>
              <a:rPr lang="pt-BR" dirty="0">
                <a:ea typeface="Calibri" panose="020F0502020204030204" pitchFamily="34" charset="0"/>
              </a:rPr>
              <a:t>Idade média máxima ao longo do prazo do contrato: ....................  6 anos	</a:t>
            </a:r>
            <a:endParaRPr lang="pt-BR" dirty="0"/>
          </a:p>
        </p:txBody>
      </p:sp>
    </p:spTree>
    <p:extLst>
      <p:ext uri="{BB962C8B-B14F-4D97-AF65-F5344CB8AC3E}">
        <p14:creationId xmlns:p14="http://schemas.microsoft.com/office/powerpoint/2010/main" val="1540983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2380583" y="2991982"/>
            <a:ext cx="7503859" cy="437018"/>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700" b="1" dirty="0">
                <a:solidFill>
                  <a:schemeClr val="accent6">
                    <a:lumMod val="50000"/>
                  </a:schemeClr>
                </a:solidFill>
                <a:latin typeface="Verdana" panose="020B0604030504040204" pitchFamily="34" charset="0"/>
                <a:ea typeface="Verdana" panose="020B0604030504040204" pitchFamily="34" charset="0"/>
              </a:rPr>
              <a:t>Sistemas Tecnológicos</a:t>
            </a:r>
          </a:p>
        </p:txBody>
      </p:sp>
      <p:cxnSp>
        <p:nvCxnSpPr>
          <p:cNvPr id="4" name="Conector reto 3"/>
          <p:cNvCxnSpPr/>
          <p:nvPr/>
        </p:nvCxnSpPr>
        <p:spPr>
          <a:xfrm>
            <a:off x="1741714" y="3659189"/>
            <a:ext cx="8697686" cy="0"/>
          </a:xfrm>
          <a:prstGeom prst="line">
            <a:avLst/>
          </a:prstGeom>
          <a:ln w="38100">
            <a:solidFill>
              <a:schemeClr val="accent6">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684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469900" y="787400"/>
            <a:ext cx="1397000" cy="369332"/>
          </a:xfrm>
          <a:prstGeom prst="rect">
            <a:avLst/>
          </a:prstGeom>
          <a:noFill/>
        </p:spPr>
        <p:txBody>
          <a:bodyPr wrap="square" rtlCol="0">
            <a:spAutoFit/>
          </a:bodyPr>
          <a:lstStyle/>
          <a:p>
            <a:r>
              <a:rPr lang="pt-BR" dirty="0"/>
              <a:t>Sistemas</a:t>
            </a:r>
          </a:p>
        </p:txBody>
      </p:sp>
      <p:graphicFrame>
        <p:nvGraphicFramePr>
          <p:cNvPr id="6" name="Diagrama 5"/>
          <p:cNvGraphicFramePr/>
          <p:nvPr/>
        </p:nvGraphicFramePr>
        <p:xfrm>
          <a:off x="3287713" y="1562100"/>
          <a:ext cx="5689600" cy="4207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5278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69900" y="787400"/>
            <a:ext cx="1397000" cy="369332"/>
          </a:xfrm>
          <a:prstGeom prst="rect">
            <a:avLst/>
          </a:prstGeom>
          <a:noFill/>
        </p:spPr>
        <p:txBody>
          <a:bodyPr wrap="square" rtlCol="0">
            <a:spAutoFit/>
          </a:bodyPr>
          <a:lstStyle/>
          <a:p>
            <a:r>
              <a:rPr lang="pt-BR" dirty="0"/>
              <a:t>Sistemas</a:t>
            </a:r>
          </a:p>
        </p:txBody>
      </p:sp>
      <p:graphicFrame>
        <p:nvGraphicFramePr>
          <p:cNvPr id="3" name="Diagrama 2"/>
          <p:cNvGraphicFramePr/>
          <p:nvPr>
            <p:extLst>
              <p:ext uri="{D42A27DB-BD31-4B8C-83A1-F6EECF244321}">
                <p14:modId xmlns:p14="http://schemas.microsoft.com/office/powerpoint/2010/main" val="1310225618"/>
              </p:ext>
            </p:extLst>
          </p:nvPr>
        </p:nvGraphicFramePr>
        <p:xfrm>
          <a:off x="469900" y="1221741"/>
          <a:ext cx="2349500" cy="1931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Conector reto 4"/>
          <p:cNvCxnSpPr>
            <a:cxnSpLocks/>
          </p:cNvCxnSpPr>
          <p:nvPr/>
        </p:nvCxnSpPr>
        <p:spPr>
          <a:xfrm>
            <a:off x="3142933" y="1221741"/>
            <a:ext cx="0" cy="5372099"/>
          </a:xfrm>
          <a:prstGeom prst="line">
            <a:avLst/>
          </a:prstGeom>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3365499" y="1221741"/>
            <a:ext cx="6643368" cy="5509200"/>
          </a:xfrm>
          <a:prstGeom prst="rect">
            <a:avLst/>
          </a:prstGeom>
          <a:noFill/>
        </p:spPr>
        <p:txBody>
          <a:bodyPr wrap="square" rtlCol="0">
            <a:spAutoFit/>
          </a:bodyPr>
          <a:lstStyle/>
          <a:p>
            <a:r>
              <a:rPr lang="pt-BR" sz="1600" dirty="0"/>
              <a:t>Equipamentos de validação de cartões nos ônibus, com recursos de biometria facial</a:t>
            </a:r>
          </a:p>
          <a:p>
            <a:endParaRPr lang="pt-BR" sz="1600" dirty="0"/>
          </a:p>
          <a:p>
            <a:r>
              <a:rPr lang="pt-BR" sz="1600" dirty="0"/>
              <a:t>Adoção de novas soluções para a venda de créditos eletrônicos, como aquisição pela internet com carregamento dos créditos a bordo dos ônibus e ou em terminais de autoatendimento no Terminal Rodoviário, pagamento por cartão de crédito, uso de QRCode</a:t>
            </a:r>
          </a:p>
          <a:p>
            <a:endParaRPr lang="pt-BR" sz="1600" dirty="0"/>
          </a:p>
          <a:p>
            <a:r>
              <a:rPr lang="pt-BR" sz="1600" dirty="0"/>
              <a:t>Implantação de integração temporal</a:t>
            </a:r>
          </a:p>
          <a:p>
            <a:endParaRPr lang="pt-BR" sz="1600" dirty="0"/>
          </a:p>
          <a:p>
            <a:r>
              <a:rPr lang="pt-BR" sz="1600" dirty="0"/>
              <a:t>Acesso da Prefeitura à todos os registros de </a:t>
            </a:r>
          </a:p>
          <a:p>
            <a:r>
              <a:rPr lang="pt-BR" sz="1600" dirty="0"/>
              <a:t>comercialização e uso dos créditos eletrônicos</a:t>
            </a:r>
          </a:p>
          <a:p>
            <a:r>
              <a:rPr lang="pt-BR" sz="1600" dirty="0"/>
              <a:t>mediante compartilhamento de bases de dados</a:t>
            </a:r>
          </a:p>
          <a:p>
            <a:r>
              <a:rPr lang="pt-BR" sz="1600" dirty="0"/>
              <a:t>e interfaces de relatórios e processamentos, bem como</a:t>
            </a:r>
          </a:p>
          <a:p>
            <a:r>
              <a:rPr lang="pt-BR" sz="1600" dirty="0"/>
              <a:t>Instalação de equipamentos nas instalações da Prefeitura.</a:t>
            </a:r>
          </a:p>
          <a:p>
            <a:endParaRPr lang="pt-BR" sz="1600" dirty="0"/>
          </a:p>
          <a:p>
            <a:r>
              <a:rPr lang="pt-BR" sz="1600" dirty="0"/>
              <a:t>Não deverá haver qualquer perda de créditos de viagem já em poder da população. Caso a Concessionária utilize provedor de serviços distinto do atual, deverá disponibilizar, em momento anterior ao início da operação dos serviços, um processo de transferência dos créditos de viagem em poder dos usuários, de modo que não haja qualquer prejuízo ao uso do serviço de transporte coletivo.</a:t>
            </a:r>
          </a:p>
        </p:txBody>
      </p:sp>
      <p:pic>
        <p:nvPicPr>
          <p:cNvPr id="2050" name="Picture 2" descr="Prefeitura assina contrato de consultoria para desenvolver novo sistema da  bilhetagem eletrônica | Prefeitura de Porto Aleg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0749" y="3057153"/>
            <a:ext cx="2388231" cy="15921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rtigo: Tempo Perdido - UNIBUS R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08871" y="4372272"/>
            <a:ext cx="1949449" cy="1462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920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69900" y="787400"/>
            <a:ext cx="1397000" cy="369332"/>
          </a:xfrm>
          <a:prstGeom prst="rect">
            <a:avLst/>
          </a:prstGeom>
          <a:noFill/>
        </p:spPr>
        <p:txBody>
          <a:bodyPr wrap="square" rtlCol="0">
            <a:spAutoFit/>
          </a:bodyPr>
          <a:lstStyle/>
          <a:p>
            <a:r>
              <a:rPr lang="pt-BR" dirty="0"/>
              <a:t>Sistemas</a:t>
            </a:r>
          </a:p>
        </p:txBody>
      </p:sp>
      <p:graphicFrame>
        <p:nvGraphicFramePr>
          <p:cNvPr id="3" name="Diagrama 2"/>
          <p:cNvGraphicFramePr/>
          <p:nvPr>
            <p:extLst>
              <p:ext uri="{D42A27DB-BD31-4B8C-83A1-F6EECF244321}">
                <p14:modId xmlns:p14="http://schemas.microsoft.com/office/powerpoint/2010/main" val="2140954493"/>
              </p:ext>
            </p:extLst>
          </p:nvPr>
        </p:nvGraphicFramePr>
        <p:xfrm>
          <a:off x="469900" y="1231901"/>
          <a:ext cx="2349500" cy="1931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Conector reto 4"/>
          <p:cNvCxnSpPr>
            <a:cxnSpLocks/>
          </p:cNvCxnSpPr>
          <p:nvPr/>
        </p:nvCxnSpPr>
        <p:spPr>
          <a:xfrm>
            <a:off x="3143250" y="1231901"/>
            <a:ext cx="0" cy="5099956"/>
          </a:xfrm>
          <a:prstGeom prst="line">
            <a:avLst/>
          </a:prstGeom>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3365500" y="1231901"/>
            <a:ext cx="5653088" cy="5262979"/>
          </a:xfrm>
          <a:prstGeom prst="rect">
            <a:avLst/>
          </a:prstGeom>
          <a:noFill/>
        </p:spPr>
        <p:txBody>
          <a:bodyPr wrap="square" rtlCol="0">
            <a:spAutoFit/>
          </a:bodyPr>
          <a:lstStyle/>
          <a:p>
            <a:r>
              <a:rPr lang="pt-BR" sz="1600" dirty="0"/>
              <a:t>Equipamento GPS instalado no ônibus + computador de bordo para localização georreferenciada da posição em que o veículo se encontra</a:t>
            </a:r>
          </a:p>
          <a:p>
            <a:endParaRPr lang="pt-BR" sz="1600" dirty="0"/>
          </a:p>
          <a:p>
            <a:r>
              <a:rPr lang="pt-BR" sz="1600" dirty="0"/>
              <a:t>Controle em tempo real pela concessionária da operação de todas as linhas</a:t>
            </a:r>
          </a:p>
          <a:p>
            <a:endParaRPr lang="pt-BR" sz="1600" dirty="0"/>
          </a:p>
          <a:p>
            <a:r>
              <a:rPr lang="pt-BR" sz="1600" dirty="0"/>
              <a:t>Interface com o SIU para o fornecimento de informações sobre os horários reais de passagem dos ônibus</a:t>
            </a:r>
          </a:p>
          <a:p>
            <a:endParaRPr lang="pt-BR" sz="1600" dirty="0"/>
          </a:p>
          <a:p>
            <a:r>
              <a:rPr lang="pt-BR" sz="1600" dirty="0"/>
              <a:t>Acesso da Prefeitura à todos os registros de </a:t>
            </a:r>
          </a:p>
          <a:p>
            <a:r>
              <a:rPr lang="pt-BR" sz="1600" dirty="0"/>
              <a:t>monitoramento mediante instalação de </a:t>
            </a:r>
          </a:p>
          <a:p>
            <a:r>
              <a:rPr lang="pt-BR" sz="1600" dirty="0"/>
              <a:t>equipamento e software para visualização</a:t>
            </a:r>
          </a:p>
          <a:p>
            <a:r>
              <a:rPr lang="pt-BR" sz="1600" dirty="0"/>
              <a:t>em tempo real da operação.</a:t>
            </a:r>
          </a:p>
          <a:p>
            <a:endParaRPr lang="pt-BR" sz="1600" dirty="0"/>
          </a:p>
          <a:p>
            <a:r>
              <a:rPr lang="pt-BR" sz="1600" dirty="0"/>
              <a:t>A Concessionária deverá implantar nas instalações da Prefeitura Municipal equipamentos com software específico para recepção, consulta, exportação e tratamento de dados oriundos do Sistema de Monitoramento da Operação, incluindo consulta a mapa sinótico em tempo real, com a posição dos ônibus.</a:t>
            </a:r>
          </a:p>
        </p:txBody>
      </p:sp>
      <p:pic>
        <p:nvPicPr>
          <p:cNvPr id="2054" name="Picture 6" descr="Aplicativo da Cittati produz painel de controle em tempo real para a gestão  de operação de empresas de ônibu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01380" y="3163888"/>
            <a:ext cx="2877506" cy="161844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prefeitura.rio/wp-content/uploads/2021/06/WhatsApp-Image-2021-06-16-at-12.56.34.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40132" y="4665972"/>
            <a:ext cx="2259213" cy="1665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116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69900" y="787400"/>
            <a:ext cx="1397000" cy="369332"/>
          </a:xfrm>
          <a:prstGeom prst="rect">
            <a:avLst/>
          </a:prstGeom>
          <a:noFill/>
        </p:spPr>
        <p:txBody>
          <a:bodyPr wrap="square" rtlCol="0">
            <a:spAutoFit/>
          </a:bodyPr>
          <a:lstStyle/>
          <a:p>
            <a:r>
              <a:rPr lang="pt-BR" dirty="0"/>
              <a:t>Sistemas</a:t>
            </a:r>
          </a:p>
        </p:txBody>
      </p:sp>
      <p:graphicFrame>
        <p:nvGraphicFramePr>
          <p:cNvPr id="3" name="Diagrama 2"/>
          <p:cNvGraphicFramePr/>
          <p:nvPr>
            <p:extLst>
              <p:ext uri="{D42A27DB-BD31-4B8C-83A1-F6EECF244321}">
                <p14:modId xmlns:p14="http://schemas.microsoft.com/office/powerpoint/2010/main" val="2116880810"/>
              </p:ext>
            </p:extLst>
          </p:nvPr>
        </p:nvGraphicFramePr>
        <p:xfrm>
          <a:off x="469900" y="1221741"/>
          <a:ext cx="2349500" cy="1931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Conector reto 4"/>
          <p:cNvCxnSpPr/>
          <p:nvPr/>
        </p:nvCxnSpPr>
        <p:spPr>
          <a:xfrm>
            <a:off x="3173413" y="1221741"/>
            <a:ext cx="0" cy="4418568"/>
          </a:xfrm>
          <a:prstGeom prst="line">
            <a:avLst/>
          </a:prstGeom>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3365500" y="1221741"/>
            <a:ext cx="7023100" cy="3046988"/>
          </a:xfrm>
          <a:prstGeom prst="rect">
            <a:avLst/>
          </a:prstGeom>
          <a:noFill/>
        </p:spPr>
        <p:txBody>
          <a:bodyPr wrap="square" rtlCol="0">
            <a:spAutoFit/>
          </a:bodyPr>
          <a:lstStyle/>
          <a:p>
            <a:r>
              <a:rPr lang="pt-BR" sz="1600" dirty="0"/>
              <a:t>Implantação de conjunto de câmeras nos ônibus, sendo:</a:t>
            </a:r>
          </a:p>
          <a:p>
            <a:endParaRPr lang="pt-BR" sz="1600" dirty="0"/>
          </a:p>
          <a:p>
            <a:pPr marL="285750" indent="-285750">
              <a:buFont typeface="Arial" panose="020B0604020202020204" pitchFamily="34" charset="0"/>
              <a:buChar char="•"/>
            </a:pPr>
            <a:r>
              <a:rPr lang="pt-BR" sz="1600" dirty="0"/>
              <a:t>3 câmeras internas que permita a visão do validador/catraca, do salão do ônibus e suas portas</a:t>
            </a:r>
          </a:p>
          <a:p>
            <a:pPr marL="285750" indent="-285750">
              <a:buFont typeface="Arial" panose="020B0604020202020204" pitchFamily="34" charset="0"/>
              <a:buChar char="•"/>
            </a:pPr>
            <a:endParaRPr lang="pt-BR" sz="1600" dirty="0"/>
          </a:p>
          <a:p>
            <a:pPr marL="285750" indent="-285750">
              <a:buFont typeface="Arial" panose="020B0604020202020204" pitchFamily="34" charset="0"/>
              <a:buChar char="•"/>
            </a:pPr>
            <a:r>
              <a:rPr lang="pt-BR" sz="1600" dirty="0"/>
              <a:t>1 câmera instalada no para-brisa, de modo a registrar as informações da circulação do veículo.</a:t>
            </a:r>
          </a:p>
          <a:p>
            <a:pPr marL="285750" indent="-285750">
              <a:buFont typeface="Arial" panose="020B0604020202020204" pitchFamily="34" charset="0"/>
              <a:buChar char="•"/>
            </a:pPr>
            <a:endParaRPr lang="pt-BR" sz="1600" dirty="0"/>
          </a:p>
          <a:p>
            <a:pPr marL="285750" indent="-285750">
              <a:buFont typeface="Arial" panose="020B0604020202020204" pitchFamily="34" charset="0"/>
              <a:buChar char="•"/>
            </a:pPr>
            <a:r>
              <a:rPr lang="pt-BR" sz="1600" dirty="0"/>
              <a:t>Sistema de gravação das imagens e</a:t>
            </a:r>
          </a:p>
          <a:p>
            <a:pPr marL="536575" indent="-261938"/>
            <a:r>
              <a:rPr lang="pt-BR" sz="1600" dirty="0"/>
              <a:t>seu armazenamento por no mínimo</a:t>
            </a:r>
          </a:p>
          <a:p>
            <a:pPr marL="536575" indent="-261938"/>
            <a:r>
              <a:rPr lang="pt-BR" sz="1600" dirty="0"/>
              <a:t>6 meses</a:t>
            </a:r>
          </a:p>
          <a:p>
            <a:endParaRPr lang="pt-BR" sz="1600" dirty="0"/>
          </a:p>
        </p:txBody>
      </p:sp>
      <p:pic>
        <p:nvPicPr>
          <p:cNvPr id="4098" name="Picture 2" descr="câmeras de ônibu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2571" y="3826487"/>
            <a:ext cx="2420258" cy="16124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1 - Câmeras de segurança são instaladas em ônibus de Divinópolis -  notícias em Centro-Oes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6452" y="4732373"/>
            <a:ext cx="2046527" cy="153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2413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69900" y="787400"/>
            <a:ext cx="1397000" cy="369332"/>
          </a:xfrm>
          <a:prstGeom prst="rect">
            <a:avLst/>
          </a:prstGeom>
          <a:noFill/>
        </p:spPr>
        <p:txBody>
          <a:bodyPr wrap="square" rtlCol="0">
            <a:spAutoFit/>
          </a:bodyPr>
          <a:lstStyle/>
          <a:p>
            <a:r>
              <a:rPr lang="pt-BR" dirty="0"/>
              <a:t>Sistemas</a:t>
            </a:r>
          </a:p>
        </p:txBody>
      </p:sp>
      <p:graphicFrame>
        <p:nvGraphicFramePr>
          <p:cNvPr id="3" name="Diagrama 2"/>
          <p:cNvGraphicFramePr/>
          <p:nvPr>
            <p:extLst>
              <p:ext uri="{D42A27DB-BD31-4B8C-83A1-F6EECF244321}">
                <p14:modId xmlns:p14="http://schemas.microsoft.com/office/powerpoint/2010/main" val="358049756"/>
              </p:ext>
            </p:extLst>
          </p:nvPr>
        </p:nvGraphicFramePr>
        <p:xfrm>
          <a:off x="469900" y="1231901"/>
          <a:ext cx="2349500" cy="1931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Conector reto 4"/>
          <p:cNvCxnSpPr/>
          <p:nvPr/>
        </p:nvCxnSpPr>
        <p:spPr>
          <a:xfrm>
            <a:off x="3173413" y="1231901"/>
            <a:ext cx="6350" cy="5016758"/>
          </a:xfrm>
          <a:prstGeom prst="line">
            <a:avLst/>
          </a:prstGeom>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3365500" y="1231901"/>
            <a:ext cx="6473841" cy="4770537"/>
          </a:xfrm>
          <a:prstGeom prst="rect">
            <a:avLst/>
          </a:prstGeom>
          <a:noFill/>
        </p:spPr>
        <p:txBody>
          <a:bodyPr wrap="square" rtlCol="0">
            <a:spAutoFit/>
          </a:bodyPr>
          <a:lstStyle/>
          <a:p>
            <a:r>
              <a:rPr lang="pt-BR" sz="1600" dirty="0"/>
              <a:t>Disponibilização de sinal de wi-fi gratuito em todos os ônibus</a:t>
            </a:r>
          </a:p>
          <a:p>
            <a:endParaRPr lang="pt-BR" sz="1600" dirty="0"/>
          </a:p>
          <a:p>
            <a:r>
              <a:rPr lang="pt-BR" sz="1600" dirty="0"/>
              <a:t>Disponibilização de aplicativo de uso gratuito pela população em smartphone que permita:</a:t>
            </a:r>
          </a:p>
          <a:p>
            <a:endParaRPr lang="pt-BR" sz="1600" dirty="0"/>
          </a:p>
          <a:p>
            <a:pPr marL="285750" indent="-285750">
              <a:buFont typeface="Arial" panose="020B0604020202020204" pitchFamily="34" charset="0"/>
              <a:buChar char="•"/>
            </a:pPr>
            <a:r>
              <a:rPr lang="pt-BR" sz="1600" dirty="0"/>
              <a:t>informar linhas e integrações entre pontos de origem e destino</a:t>
            </a:r>
          </a:p>
          <a:p>
            <a:pPr marL="285750" indent="-285750">
              <a:buFont typeface="Arial" panose="020B0604020202020204" pitchFamily="34" charset="0"/>
              <a:buChar char="•"/>
            </a:pPr>
            <a:endParaRPr lang="pt-BR" sz="1600" dirty="0"/>
          </a:p>
          <a:p>
            <a:pPr marL="285750" indent="-285750">
              <a:buFont typeface="Arial" panose="020B0604020202020204" pitchFamily="34" charset="0"/>
              <a:buChar char="•"/>
            </a:pPr>
            <a:r>
              <a:rPr lang="pt-BR" sz="1600" dirty="0"/>
              <a:t>consultar em tempo real dos horários das linhas e informações sobre o serviço, com solução também para pessoas com deficiência visual</a:t>
            </a:r>
          </a:p>
          <a:p>
            <a:pPr marL="285750" indent="-285750">
              <a:buFont typeface="Arial" panose="020B0604020202020204" pitchFamily="34" charset="0"/>
              <a:buChar char="•"/>
            </a:pPr>
            <a:endParaRPr lang="pt-BR" sz="1600" dirty="0"/>
          </a:p>
          <a:p>
            <a:pPr marL="285750" indent="-285750">
              <a:buFont typeface="Arial" panose="020B0604020202020204" pitchFamily="34" charset="0"/>
              <a:buChar char="•"/>
            </a:pPr>
            <a:r>
              <a:rPr lang="pt-BR" sz="1600" dirty="0"/>
              <a:t>botão de pânico para caso de incidentes com a ocorrência de algum incidente dentro do ônibus como furtos, assaltos, sequestro, assédio e outros</a:t>
            </a:r>
          </a:p>
          <a:p>
            <a:pPr marL="285750" indent="-285750">
              <a:buFont typeface="Arial" panose="020B0604020202020204" pitchFamily="34" charset="0"/>
              <a:buChar char="•"/>
            </a:pPr>
            <a:endParaRPr lang="pt-BR" sz="1600" dirty="0"/>
          </a:p>
          <a:p>
            <a:r>
              <a:rPr lang="pt-BR" sz="1600" dirty="0"/>
              <a:t>Implantação de 2 painéis digitais (PMV) com a previsão em tempo real do horário de saída ou passagem das linhas no Terminal Rodoviário</a:t>
            </a:r>
          </a:p>
          <a:p>
            <a:endParaRPr lang="pt-BR" sz="1600" dirty="0"/>
          </a:p>
        </p:txBody>
      </p:sp>
      <p:pic>
        <p:nvPicPr>
          <p:cNvPr id="5122" name="Picture 2" descr="Cittamob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07534" y="2385554"/>
            <a:ext cx="1119366" cy="211126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descr="Uma imagem contendo edifício&#10;&#10;Descrição gerada automaticamente">
            <a:extLst>
              <a:ext uri="{FF2B5EF4-FFF2-40B4-BE49-F238E27FC236}">
                <a16:creationId xmlns:a16="http://schemas.microsoft.com/office/drawing/2014/main" id="{A74F16AD-C6C6-702D-FB19-94921B29CA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00" t="50000" r="28494" b="30967"/>
          <a:stretch/>
        </p:blipFill>
        <p:spPr>
          <a:xfrm rot="10800000">
            <a:off x="9839341" y="4550445"/>
            <a:ext cx="2187559" cy="1451993"/>
          </a:xfrm>
          <a:prstGeom prst="rect">
            <a:avLst/>
          </a:prstGeom>
        </p:spPr>
      </p:pic>
    </p:spTree>
    <p:extLst>
      <p:ext uri="{BB962C8B-B14F-4D97-AF65-F5344CB8AC3E}">
        <p14:creationId xmlns:p14="http://schemas.microsoft.com/office/powerpoint/2010/main" val="171070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98FCC-E06F-5A6E-B341-2550C88CF469}"/>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50A360DA-9F8F-ED6A-C0FF-744FB5FACA57}"/>
              </a:ext>
            </a:extLst>
          </p:cNvPr>
          <p:cNvSpPr txBox="1">
            <a:spLocks/>
          </p:cNvSpPr>
          <p:nvPr/>
        </p:nvSpPr>
        <p:spPr>
          <a:xfrm>
            <a:off x="2380583" y="2991982"/>
            <a:ext cx="7503859" cy="437018"/>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700" b="1" dirty="0">
                <a:solidFill>
                  <a:schemeClr val="accent6">
                    <a:lumMod val="50000"/>
                  </a:schemeClr>
                </a:solidFill>
                <a:latin typeface="Verdana" panose="020B0604030504040204" pitchFamily="34" charset="0"/>
                <a:ea typeface="Verdana" panose="020B0604030504040204" pitchFamily="34" charset="0"/>
              </a:rPr>
              <a:t>Código de conduta</a:t>
            </a:r>
          </a:p>
        </p:txBody>
      </p:sp>
      <p:cxnSp>
        <p:nvCxnSpPr>
          <p:cNvPr id="4" name="Conector reto 3">
            <a:extLst>
              <a:ext uri="{FF2B5EF4-FFF2-40B4-BE49-F238E27FC236}">
                <a16:creationId xmlns:a16="http://schemas.microsoft.com/office/drawing/2014/main" id="{ECCA9152-6C04-D0C5-188F-D7C6D3A74064}"/>
              </a:ext>
            </a:extLst>
          </p:cNvPr>
          <p:cNvCxnSpPr/>
          <p:nvPr/>
        </p:nvCxnSpPr>
        <p:spPr>
          <a:xfrm>
            <a:off x="1741714" y="3659189"/>
            <a:ext cx="8697686" cy="0"/>
          </a:xfrm>
          <a:prstGeom prst="line">
            <a:avLst/>
          </a:prstGeom>
          <a:ln w="38100">
            <a:solidFill>
              <a:schemeClr val="accent6">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025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D13CE56C-A3A5-0741-A626-C150D59EFE46}"/>
              </a:ext>
            </a:extLst>
          </p:cNvPr>
          <p:cNvSpPr/>
          <p:nvPr/>
        </p:nvSpPr>
        <p:spPr>
          <a:xfrm>
            <a:off x="5651999" y="1233488"/>
            <a:ext cx="6040648" cy="5447645"/>
          </a:xfrm>
          <a:prstGeom prst="rect">
            <a:avLst/>
          </a:prstGeom>
          <a:solidFill>
            <a:schemeClr val="accent1">
              <a:lumMod val="20000"/>
              <a:lumOff val="80000"/>
            </a:schemeClr>
          </a:solidFill>
        </p:spPr>
        <p:txBody>
          <a:bodyPr wrap="square">
            <a:spAutoFit/>
          </a:bodyPr>
          <a:lstStyle/>
          <a:p>
            <a:pPr>
              <a:tabLst>
                <a:tab pos="291505" algn="l"/>
              </a:tabLst>
            </a:pPr>
            <a:r>
              <a:rPr lang="pt-BR" sz="1200" dirty="0"/>
              <a:t>1.	Conceitos</a:t>
            </a:r>
          </a:p>
          <a:p>
            <a:pPr lvl="1">
              <a:tabLst>
                <a:tab pos="291505" algn="l"/>
              </a:tabLst>
            </a:pPr>
            <a:r>
              <a:rPr lang="pt-BR" sz="1200" dirty="0"/>
              <a:t>1.1	Diretrizes fundamentais</a:t>
            </a:r>
          </a:p>
          <a:p>
            <a:pPr>
              <a:tabLst>
                <a:tab pos="291505" algn="l"/>
              </a:tabLst>
            </a:pPr>
            <a:r>
              <a:rPr lang="pt-BR" sz="1200" dirty="0"/>
              <a:t>2.	Direitos e responsabilidade dos usuários</a:t>
            </a:r>
          </a:p>
          <a:p>
            <a:pPr lvl="1">
              <a:tabLst>
                <a:tab pos="291505" algn="l"/>
              </a:tabLst>
            </a:pPr>
            <a:r>
              <a:rPr lang="pt-BR" sz="1200" dirty="0"/>
              <a:t>2.1	Direitos dos usuários</a:t>
            </a:r>
          </a:p>
          <a:p>
            <a:pPr lvl="1">
              <a:tabLst>
                <a:tab pos="291505" algn="l"/>
              </a:tabLst>
            </a:pPr>
            <a:r>
              <a:rPr lang="pt-BR" sz="1200" dirty="0"/>
              <a:t>2.2	Responsabilidades dos usuários</a:t>
            </a:r>
          </a:p>
          <a:p>
            <a:pPr>
              <a:tabLst>
                <a:tab pos="291505" algn="l"/>
              </a:tabLst>
            </a:pPr>
            <a:r>
              <a:rPr lang="pt-BR" sz="1200" dirty="0"/>
              <a:t>3.	Conduta dos operadores</a:t>
            </a:r>
          </a:p>
          <a:p>
            <a:pPr>
              <a:tabLst>
                <a:tab pos="291505" algn="l"/>
              </a:tabLst>
            </a:pPr>
            <a:r>
              <a:rPr lang="pt-BR" sz="1200" dirty="0"/>
              <a:t>4.	Procedimentos relacionados à operação</a:t>
            </a:r>
          </a:p>
          <a:p>
            <a:pPr lvl="1">
              <a:tabLst>
                <a:tab pos="291505" algn="l"/>
              </a:tabLst>
            </a:pPr>
            <a:r>
              <a:rPr lang="pt-BR" sz="1200" dirty="0"/>
              <a:t>4.1	Cuidados na condução dos ônibus</a:t>
            </a:r>
          </a:p>
          <a:p>
            <a:pPr lvl="1">
              <a:tabLst>
                <a:tab pos="291505" algn="l"/>
              </a:tabLst>
            </a:pPr>
            <a:r>
              <a:rPr lang="pt-BR" sz="1200" dirty="0"/>
              <a:t>4.2	Procedimentos no embarque e no desembarque de passageiros</a:t>
            </a:r>
          </a:p>
          <a:p>
            <a:pPr lvl="1">
              <a:tabLst>
                <a:tab pos="291505" algn="l"/>
              </a:tabLst>
            </a:pPr>
            <a:r>
              <a:rPr lang="pt-BR" sz="1200" dirty="0"/>
              <a:t>4.3	Procedimentos no atendimento aos passageiros</a:t>
            </a:r>
          </a:p>
          <a:p>
            <a:pPr lvl="1">
              <a:tabLst>
                <a:tab pos="291505" algn="l"/>
              </a:tabLst>
            </a:pPr>
            <a:r>
              <a:rPr lang="pt-BR" sz="1200" dirty="0"/>
              <a:t>4.4	Procedimentos no atendimento de pessoas com deficiência</a:t>
            </a:r>
          </a:p>
          <a:p>
            <a:pPr lvl="1">
              <a:tabLst>
                <a:tab pos="291505" algn="l"/>
              </a:tabLst>
            </a:pPr>
            <a:r>
              <a:rPr lang="pt-BR" sz="1200" dirty="0"/>
              <a:t>4.5	Procedimentos no caso de incidentes dentro dos ônibus</a:t>
            </a:r>
          </a:p>
          <a:p>
            <a:pPr>
              <a:tabLst>
                <a:tab pos="291505" algn="l"/>
              </a:tabLst>
            </a:pPr>
            <a:r>
              <a:rPr lang="pt-BR" sz="1200" dirty="0"/>
              <a:t>5.	Procedimentos em caso de incidentes dentro do ônibus</a:t>
            </a:r>
          </a:p>
          <a:p>
            <a:pPr lvl="1">
              <a:tabLst>
                <a:tab pos="291505" algn="l"/>
              </a:tabLst>
            </a:pPr>
            <a:r>
              <a:rPr lang="pt-BR" sz="1200" dirty="0"/>
              <a:t>5.1	Em caso de discussões, desentendimentos ou brigas entre 	passageiros</a:t>
            </a:r>
          </a:p>
          <a:p>
            <a:pPr lvl="1">
              <a:tabLst>
                <a:tab pos="291505" algn="l"/>
              </a:tabLst>
            </a:pPr>
            <a:r>
              <a:rPr lang="pt-BR" sz="1200" dirty="0"/>
              <a:t>5.2	Em caso de assalto ou furto do motorista ou de passageiro</a:t>
            </a:r>
          </a:p>
          <a:p>
            <a:pPr lvl="1">
              <a:tabLst>
                <a:tab pos="291505" algn="l"/>
              </a:tabLst>
            </a:pPr>
            <a:r>
              <a:rPr lang="pt-BR" sz="1200" dirty="0"/>
              <a:t>5.3	Em caso de denúncia de assédio, importunação sexual ou 	constrangimento por discriminação</a:t>
            </a:r>
          </a:p>
          <a:p>
            <a:pPr lvl="1">
              <a:tabLst>
                <a:tab pos="291505" algn="l"/>
              </a:tabLst>
            </a:pPr>
            <a:r>
              <a:rPr lang="pt-BR" sz="1200" dirty="0"/>
              <a:t>5.4	Em caso de ocorrência mal súbito com passageiro</a:t>
            </a:r>
          </a:p>
          <a:p>
            <a:pPr>
              <a:tabLst>
                <a:tab pos="291505" algn="l"/>
              </a:tabLst>
            </a:pPr>
            <a:r>
              <a:rPr lang="pt-BR" sz="1200" dirty="0"/>
              <a:t>6.	Procedimentos em caso de sinistros de trânsito</a:t>
            </a:r>
          </a:p>
          <a:p>
            <a:pPr lvl="1">
              <a:tabLst>
                <a:tab pos="291505" algn="l"/>
              </a:tabLst>
            </a:pPr>
            <a:r>
              <a:rPr lang="pt-BR" sz="1200" dirty="0"/>
              <a:t>6.1	Em caso de sinistros sem envolvimento do ônibus</a:t>
            </a:r>
          </a:p>
          <a:p>
            <a:pPr lvl="1">
              <a:tabLst>
                <a:tab pos="291505" algn="l"/>
              </a:tabLst>
            </a:pPr>
            <a:r>
              <a:rPr lang="pt-BR" sz="1200" dirty="0"/>
              <a:t>6.2	Em caso de sinistros envolvendo o ônibus, sem vítimas</a:t>
            </a:r>
          </a:p>
          <a:p>
            <a:pPr lvl="1">
              <a:tabLst>
                <a:tab pos="291505" algn="l"/>
              </a:tabLst>
            </a:pPr>
            <a:r>
              <a:rPr lang="pt-BR" sz="1200" dirty="0"/>
              <a:t>6.3	Em caso de sinistros envolvendo o ônibus, com vítimas</a:t>
            </a:r>
          </a:p>
          <a:p>
            <a:pPr>
              <a:tabLst>
                <a:tab pos="291505" algn="l"/>
              </a:tabLst>
            </a:pPr>
            <a:r>
              <a:rPr lang="pt-BR" sz="1200" dirty="0"/>
              <a:t>7.	Procedimentos relacionados à manutenção</a:t>
            </a:r>
          </a:p>
          <a:p>
            <a:pPr lvl="1">
              <a:tabLst>
                <a:tab pos="291505" algn="l"/>
              </a:tabLst>
            </a:pPr>
            <a:r>
              <a:rPr lang="pt-BR" sz="1200" dirty="0"/>
              <a:t>7.1	Procedimentos de início de jornada</a:t>
            </a:r>
          </a:p>
          <a:p>
            <a:pPr lvl="1">
              <a:tabLst>
                <a:tab pos="291505" algn="l"/>
              </a:tabLst>
            </a:pPr>
            <a:r>
              <a:rPr lang="pt-BR" sz="1200" dirty="0"/>
              <a:t>7.2	Procedimentos relativos à limpeza e conservação dos ônibus</a:t>
            </a:r>
          </a:p>
          <a:p>
            <a:pPr lvl="1">
              <a:tabLst>
                <a:tab pos="291505" algn="l"/>
              </a:tabLst>
            </a:pPr>
            <a:r>
              <a:rPr lang="pt-BR" sz="1200" dirty="0"/>
              <a:t>7.3	Procedimentos relativos às ocorrências de manutenção durante a 	operação</a:t>
            </a:r>
          </a:p>
          <a:p>
            <a:pPr>
              <a:tabLst>
                <a:tab pos="291505" algn="l"/>
              </a:tabLst>
            </a:pPr>
            <a:r>
              <a:rPr lang="pt-BR" sz="1200" dirty="0"/>
              <a:t>8.	Conduta dos passageiros</a:t>
            </a:r>
          </a:p>
        </p:txBody>
      </p:sp>
      <p:sp>
        <p:nvSpPr>
          <p:cNvPr id="3" name="Retângulo 2">
            <a:extLst>
              <a:ext uri="{FF2B5EF4-FFF2-40B4-BE49-F238E27FC236}">
                <a16:creationId xmlns:a16="http://schemas.microsoft.com/office/drawing/2014/main" id="{3C43F389-413F-B2FB-19E3-C2E1C60802FF}"/>
              </a:ext>
            </a:extLst>
          </p:cNvPr>
          <p:cNvSpPr/>
          <p:nvPr/>
        </p:nvSpPr>
        <p:spPr>
          <a:xfrm>
            <a:off x="701322" y="1233488"/>
            <a:ext cx="4349550" cy="2862322"/>
          </a:xfrm>
          <a:prstGeom prst="rect">
            <a:avLst/>
          </a:prstGeom>
        </p:spPr>
        <p:txBody>
          <a:bodyPr wrap="square">
            <a:spAutoFit/>
          </a:bodyPr>
          <a:lstStyle/>
          <a:p>
            <a:r>
              <a:rPr lang="pt-BR" dirty="0">
                <a:latin typeface="Arial" panose="020B0604020202020204" pitchFamily="34" charset="0"/>
                <a:cs typeface="Arial" panose="020B0604020202020204" pitchFamily="34" charset="0"/>
              </a:rPr>
              <a:t>Estabelecimento do </a:t>
            </a:r>
            <a:r>
              <a:rPr lang="pt-BR" dirty="0">
                <a:solidFill>
                  <a:srgbClr val="FF0000"/>
                </a:solidFill>
                <a:latin typeface="Arial" panose="020B0604020202020204" pitchFamily="34" charset="0"/>
                <a:cs typeface="Arial" panose="020B0604020202020204" pitchFamily="34" charset="0"/>
              </a:rPr>
              <a:t>Código de Conduta do Serviço de Transporte Coletivo</a:t>
            </a:r>
            <a:r>
              <a:rPr lang="pt-BR" dirty="0">
                <a:latin typeface="Arial" panose="020B0604020202020204" pitchFamily="34" charset="0"/>
                <a:cs typeface="Arial" panose="020B0604020202020204" pitchFamily="34" charset="0"/>
              </a:rPr>
              <a:t>, a ser observado pelos empregados da concessionária, em especial pelos motoristas.</a:t>
            </a:r>
          </a:p>
          <a:p>
            <a:endParaRPr lang="pt-BR"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Será o material básico para o treinamento e para a promoção de campanhas do Município com os usuários</a:t>
            </a:r>
          </a:p>
        </p:txBody>
      </p:sp>
    </p:spTree>
    <p:extLst>
      <p:ext uri="{BB962C8B-B14F-4D97-AF65-F5344CB8AC3E}">
        <p14:creationId xmlns:p14="http://schemas.microsoft.com/office/powerpoint/2010/main" val="2061499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402771" y="717310"/>
            <a:ext cx="3223959" cy="369332"/>
          </a:xfrm>
          <a:prstGeom prst="rect">
            <a:avLst/>
          </a:prstGeom>
          <a:noFill/>
        </p:spPr>
        <p:txBody>
          <a:bodyPr wrap="none" rtlCol="0">
            <a:spAutoFit/>
          </a:bodyPr>
          <a:lstStyle/>
          <a:p>
            <a:r>
              <a:rPr lang="pt-BR" dirty="0"/>
              <a:t>Serviço de transporte coletivo</a:t>
            </a:r>
          </a:p>
        </p:txBody>
      </p:sp>
      <p:sp>
        <p:nvSpPr>
          <p:cNvPr id="17" name="CaixaDeTexto 16"/>
          <p:cNvSpPr txBox="1"/>
          <p:nvPr/>
        </p:nvSpPr>
        <p:spPr>
          <a:xfrm>
            <a:off x="626619" y="1351489"/>
            <a:ext cx="4349533" cy="456535"/>
          </a:xfrm>
          <a:prstGeom prst="rect">
            <a:avLst/>
          </a:prstGeom>
          <a:noFill/>
        </p:spPr>
        <p:txBody>
          <a:bodyPr wrap="square" rtlCol="0">
            <a:spAutoFit/>
          </a:bodyPr>
          <a:lstStyle/>
          <a:p>
            <a:pPr>
              <a:lnSpc>
                <a:spcPct val="150000"/>
              </a:lnSpc>
            </a:pPr>
            <a:r>
              <a:rPr lang="pt-BR" dirty="0"/>
              <a:t>Dados básicos:</a:t>
            </a:r>
          </a:p>
        </p:txBody>
      </p:sp>
      <p:graphicFrame>
        <p:nvGraphicFramePr>
          <p:cNvPr id="5" name="Tabela 4"/>
          <p:cNvGraphicFramePr>
            <a:graphicFrameLocks noGrp="1"/>
          </p:cNvGraphicFramePr>
          <p:nvPr>
            <p:extLst>
              <p:ext uri="{D42A27DB-BD31-4B8C-83A1-F6EECF244321}">
                <p14:modId xmlns:p14="http://schemas.microsoft.com/office/powerpoint/2010/main" val="4098377658"/>
              </p:ext>
            </p:extLst>
          </p:nvPr>
        </p:nvGraphicFramePr>
        <p:xfrm>
          <a:off x="4713958" y="1497404"/>
          <a:ext cx="6223036" cy="4582452"/>
        </p:xfrm>
        <a:graphic>
          <a:graphicData uri="http://schemas.openxmlformats.org/drawingml/2006/table">
            <a:tbl>
              <a:tblPr bandRow="1">
                <a:tableStyleId>{912C8C85-51F0-491E-9774-3900AFEF0FD7}</a:tableStyleId>
              </a:tblPr>
              <a:tblGrid>
                <a:gridCol w="4580125">
                  <a:extLst>
                    <a:ext uri="{9D8B030D-6E8A-4147-A177-3AD203B41FA5}">
                      <a16:colId xmlns:a16="http://schemas.microsoft.com/office/drawing/2014/main" val="20000"/>
                    </a:ext>
                  </a:extLst>
                </a:gridCol>
                <a:gridCol w="1642911">
                  <a:extLst>
                    <a:ext uri="{9D8B030D-6E8A-4147-A177-3AD203B41FA5}">
                      <a16:colId xmlns:a16="http://schemas.microsoft.com/office/drawing/2014/main" val="20001"/>
                    </a:ext>
                  </a:extLst>
                </a:gridCol>
              </a:tblGrid>
              <a:tr h="611342">
                <a:tc>
                  <a:txBody>
                    <a:bodyPr/>
                    <a:lstStyle/>
                    <a:p>
                      <a:r>
                        <a:rPr lang="pt-BR" sz="1800" b="1" dirty="0"/>
                        <a:t>Quantidade de linhas ...............................</a:t>
                      </a:r>
                      <a:endParaRPr lang="pt-BR" sz="1800" b="1" dirty="0">
                        <a:solidFill>
                          <a:schemeClr val="tx1"/>
                        </a:solidFill>
                      </a:endParaRPr>
                    </a:p>
                  </a:txBody>
                  <a:tcPr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40000"/>
                        <a:lumOff val="60000"/>
                      </a:schemeClr>
                    </a:solidFill>
                  </a:tcPr>
                </a:tc>
                <a:tc>
                  <a:txBody>
                    <a:bodyPr/>
                    <a:lstStyle/>
                    <a:p>
                      <a:pPr marL="648000" algn="r"/>
                      <a:r>
                        <a:rPr lang="pt-BR" sz="1800" b="1" dirty="0"/>
                        <a:t>11</a:t>
                      </a:r>
                      <a:endParaRPr lang="pt-BR" sz="1800" b="1" dirty="0">
                        <a:solidFill>
                          <a:schemeClr val="tx1"/>
                        </a:solidFill>
                      </a:endParaRP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144000">
                <a:tc>
                  <a:txBody>
                    <a:bodyPr/>
                    <a:lstStyle/>
                    <a:p>
                      <a:endParaRPr lang="pt-BR" sz="600" b="1" dirty="0">
                        <a:solidFill>
                          <a:schemeClr val="tx1"/>
                        </a:solidFill>
                      </a:endParaRPr>
                    </a:p>
                  </a:txBody>
                  <a:tcPr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396000" algn="r"/>
                      <a:endParaRPr lang="pt-BR" sz="600" b="1" dirty="0">
                        <a:solidFill>
                          <a:schemeClr val="tx1"/>
                        </a:solidFill>
                      </a:endParaRP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11342">
                <a:tc>
                  <a:txBody>
                    <a:bodyPr/>
                    <a:lstStyle/>
                    <a:p>
                      <a:r>
                        <a:rPr lang="pt-BR" sz="1800" b="1" dirty="0"/>
                        <a:t>Quantidade</a:t>
                      </a:r>
                      <a:r>
                        <a:rPr lang="pt-BR" sz="1800" b="1" baseline="0" dirty="0"/>
                        <a:t> de viagens dias úteis ..........</a:t>
                      </a:r>
                      <a:endParaRPr lang="pt-BR" sz="1800" b="1" dirty="0">
                        <a:solidFill>
                          <a:schemeClr val="tx1"/>
                        </a:solidFill>
                      </a:endParaRPr>
                    </a:p>
                  </a:txBody>
                  <a:tcPr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40000"/>
                        <a:lumOff val="60000"/>
                      </a:schemeClr>
                    </a:solidFill>
                  </a:tcPr>
                </a:tc>
                <a:tc>
                  <a:txBody>
                    <a:bodyPr/>
                    <a:lstStyle/>
                    <a:p>
                      <a:pPr marL="396000" algn="r"/>
                      <a:r>
                        <a:rPr lang="pt-BR" sz="1800" b="1" dirty="0"/>
                        <a:t>162</a:t>
                      </a:r>
                      <a:endParaRPr lang="pt-BR" sz="1800" b="1" dirty="0">
                        <a:solidFill>
                          <a:schemeClr val="tx1"/>
                        </a:solidFill>
                      </a:endParaRP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r h="180000">
                <a:tc>
                  <a:txBody>
                    <a:bodyPr/>
                    <a:lstStyle/>
                    <a:p>
                      <a:pPr marL="396000" algn="r" defTabSz="914400" rtl="0" eaLnBrk="1" latinLnBrk="0" hangingPunct="1"/>
                      <a:endParaRPr lang="pt-BR" sz="600" b="1" kern="1200" dirty="0">
                        <a:solidFill>
                          <a:schemeClr val="tx1"/>
                        </a:solidFill>
                        <a:latin typeface="+mn-lt"/>
                        <a:ea typeface="+mn-ea"/>
                        <a:cs typeface="+mn-cs"/>
                      </a:endParaRPr>
                    </a:p>
                  </a:txBody>
                  <a:tcPr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396000" algn="r" defTabSz="914400" rtl="0" eaLnBrk="1" latinLnBrk="0" hangingPunct="1"/>
                      <a:endParaRPr lang="pt-BR" sz="600" b="1" kern="1200" dirty="0">
                        <a:solidFill>
                          <a:schemeClr val="tx1"/>
                        </a:solidFill>
                        <a:latin typeface="+mn-lt"/>
                        <a:ea typeface="+mn-ea"/>
                        <a:cs typeface="+mn-cs"/>
                      </a:endParaRP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11342">
                <a:tc>
                  <a:txBody>
                    <a:bodyPr/>
                    <a:lstStyle/>
                    <a:p>
                      <a:r>
                        <a:rPr lang="pt-BR" sz="1800" b="1" dirty="0">
                          <a:solidFill>
                            <a:schemeClr val="tx1"/>
                          </a:solidFill>
                        </a:rPr>
                        <a:t>Extensão média das linhas .....................</a:t>
                      </a:r>
                    </a:p>
                  </a:txBody>
                  <a:tcPr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40000"/>
                        <a:lumOff val="60000"/>
                      </a:schemeClr>
                    </a:solidFill>
                  </a:tcPr>
                </a:tc>
                <a:tc>
                  <a:txBody>
                    <a:bodyPr/>
                    <a:lstStyle/>
                    <a:p>
                      <a:pPr marL="540000" algn="r"/>
                      <a:r>
                        <a:rPr lang="pt-BR" sz="1800" b="1" dirty="0">
                          <a:solidFill>
                            <a:schemeClr val="tx1"/>
                          </a:solidFill>
                        </a:rPr>
                        <a:t>16,0 km</a:t>
                      </a: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6"/>
                  </a:ext>
                </a:extLst>
              </a:tr>
              <a:tr h="180000">
                <a:tc>
                  <a:txBody>
                    <a:bodyPr/>
                    <a:lstStyle/>
                    <a:p>
                      <a:endParaRPr lang="pt-BR" sz="600" b="1" dirty="0">
                        <a:solidFill>
                          <a:schemeClr val="tx1"/>
                        </a:solidFill>
                      </a:endParaRPr>
                    </a:p>
                  </a:txBody>
                  <a:tcPr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540000" algn="r"/>
                      <a:endParaRPr lang="pt-BR" sz="600" b="1" dirty="0">
                        <a:solidFill>
                          <a:schemeClr val="tx1"/>
                        </a:solidFill>
                      </a:endParaRP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611342">
                <a:tc>
                  <a:txBody>
                    <a:bodyPr/>
                    <a:lstStyle/>
                    <a:p>
                      <a:r>
                        <a:rPr lang="pt-BR" sz="1800" b="1" dirty="0"/>
                        <a:t>Prod. Quilométrica</a:t>
                      </a:r>
                      <a:r>
                        <a:rPr lang="pt-BR" sz="1800" b="1" baseline="0" dirty="0"/>
                        <a:t> mensal .....................</a:t>
                      </a:r>
                      <a:endParaRPr lang="pt-BR" sz="1800" b="1" dirty="0">
                        <a:solidFill>
                          <a:schemeClr val="tx1"/>
                        </a:solidFill>
                      </a:endParaRPr>
                    </a:p>
                  </a:txBody>
                  <a:tcPr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40000"/>
                        <a:lumOff val="60000"/>
                      </a:schemeClr>
                    </a:solidFill>
                  </a:tcPr>
                </a:tc>
                <a:tc>
                  <a:txBody>
                    <a:bodyPr/>
                    <a:lstStyle/>
                    <a:p>
                      <a:pPr marL="540000" algn="r"/>
                      <a:r>
                        <a:rPr lang="pt-BR" sz="1800" b="1" dirty="0"/>
                        <a:t>52</a:t>
                      </a:r>
                      <a:r>
                        <a:rPr lang="pt-BR" sz="1800" b="1" baseline="0" dirty="0"/>
                        <a:t> mil</a:t>
                      </a:r>
                      <a:endParaRPr lang="pt-BR" sz="1800" b="1" dirty="0">
                        <a:solidFill>
                          <a:schemeClr val="tx1"/>
                        </a:solidFill>
                      </a:endParaRP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8"/>
                  </a:ext>
                </a:extLst>
              </a:tr>
              <a:tr h="144000">
                <a:tc>
                  <a:txBody>
                    <a:bodyPr/>
                    <a:lstStyle/>
                    <a:p>
                      <a:endParaRPr lang="pt-BR" sz="600" b="1" dirty="0">
                        <a:solidFill>
                          <a:schemeClr val="tx1"/>
                        </a:solidFill>
                      </a:endParaRPr>
                    </a:p>
                  </a:txBody>
                  <a:tcPr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540000" algn="r"/>
                      <a:endParaRPr lang="pt-BR" sz="600" b="1" dirty="0">
                        <a:solidFill>
                          <a:schemeClr val="tx1"/>
                        </a:solidFill>
                      </a:endParaRP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611342">
                <a:tc>
                  <a:txBody>
                    <a:bodyPr/>
                    <a:lstStyle/>
                    <a:p>
                      <a:r>
                        <a:rPr lang="pt-BR" sz="1800" b="1" dirty="0"/>
                        <a:t>Frota</a:t>
                      </a:r>
                      <a:r>
                        <a:rPr lang="pt-BR" sz="1800" b="1" baseline="0" dirty="0"/>
                        <a:t> operacional .....................................</a:t>
                      </a:r>
                      <a:endParaRPr lang="pt-BR" sz="1800" b="1" dirty="0">
                        <a:solidFill>
                          <a:schemeClr val="tx1"/>
                        </a:solidFill>
                      </a:endParaRPr>
                    </a:p>
                  </a:txBody>
                  <a:tcPr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40000"/>
                        <a:lumOff val="60000"/>
                      </a:schemeClr>
                    </a:solidFill>
                  </a:tcPr>
                </a:tc>
                <a:tc>
                  <a:txBody>
                    <a:bodyPr/>
                    <a:lstStyle/>
                    <a:p>
                      <a:pPr marL="540000" algn="r"/>
                      <a:r>
                        <a:rPr lang="pt-BR" sz="1800" b="1" dirty="0"/>
                        <a:t>11</a:t>
                      </a:r>
                      <a:endParaRPr lang="pt-BR" sz="1800" b="1" dirty="0">
                        <a:solidFill>
                          <a:schemeClr val="tx1"/>
                        </a:solidFill>
                      </a:endParaRP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0"/>
                  </a:ext>
                </a:extLst>
              </a:tr>
              <a:tr h="14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sz="600" b="1" dirty="0">
                        <a:solidFill>
                          <a:schemeClr val="tx1"/>
                        </a:solidFill>
                      </a:endParaRPr>
                    </a:p>
                  </a:txBody>
                  <a:tcPr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indent="0" algn="r" defTabSz="914400" rtl="0" eaLnBrk="1" latinLnBrk="0" hangingPunct="1"/>
                      <a:endParaRPr lang="pt-BR" sz="600" b="1" kern="1200" dirty="0">
                        <a:solidFill>
                          <a:schemeClr val="tx1"/>
                        </a:solidFill>
                        <a:latin typeface="+mn-lt"/>
                        <a:ea typeface="+mn-ea"/>
                        <a:cs typeface="+mn-cs"/>
                      </a:endParaRP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611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1" dirty="0"/>
                        <a:t>Passageiros</a:t>
                      </a:r>
                      <a:r>
                        <a:rPr lang="pt-BR" sz="1800" b="1" baseline="0" dirty="0"/>
                        <a:t> mês </a:t>
                      </a:r>
                      <a:r>
                        <a:rPr lang="pt-BR" sz="1400" b="0" baseline="0" dirty="0"/>
                        <a:t>(média – </a:t>
                      </a:r>
                      <a:r>
                        <a:rPr lang="pt-BR" sz="1400" b="0" baseline="0" dirty="0" err="1"/>
                        <a:t>fev</a:t>
                      </a:r>
                      <a:r>
                        <a:rPr lang="pt-BR" sz="1400" b="0" baseline="0" dirty="0"/>
                        <a:t>/23 a </a:t>
                      </a:r>
                      <a:r>
                        <a:rPr lang="pt-BR" sz="1400" b="0" baseline="0" dirty="0" err="1"/>
                        <a:t>jan</a:t>
                      </a:r>
                      <a:r>
                        <a:rPr lang="pt-BR" sz="1400" b="0" baseline="0" dirty="0"/>
                        <a:t>/24</a:t>
                      </a:r>
                      <a:r>
                        <a:rPr lang="pt-BR" sz="1200" b="0" baseline="0" dirty="0"/>
                        <a:t>)</a:t>
                      </a:r>
                      <a:r>
                        <a:rPr lang="pt-BR" sz="1800" b="1" baseline="0" dirty="0"/>
                        <a:t>.......</a:t>
                      </a:r>
                      <a:endParaRPr lang="pt-BR" sz="1800" b="1" dirty="0">
                        <a:solidFill>
                          <a:schemeClr val="tx1"/>
                        </a:solidFill>
                      </a:endParaRPr>
                    </a:p>
                  </a:txBody>
                  <a:tcPr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r" defTabSz="914400" rtl="0" eaLnBrk="1" latinLnBrk="0" hangingPunct="1"/>
                      <a:r>
                        <a:rPr lang="pt-BR" sz="1800" b="1" kern="1200" dirty="0"/>
                        <a:t>61,8 mil</a:t>
                      </a:r>
                      <a:endParaRPr lang="pt-BR" sz="1800" b="1" kern="1200" dirty="0">
                        <a:solidFill>
                          <a:schemeClr val="tx1"/>
                        </a:solidFill>
                        <a:latin typeface="+mn-lt"/>
                        <a:ea typeface="+mn-ea"/>
                        <a:cs typeface="+mn-cs"/>
                      </a:endParaRPr>
                    </a:p>
                  </a:txBody>
                  <a:tcPr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870171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8BDB6-DA5D-EF64-4664-9DD0AB91FF8A}"/>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A5CD6EEB-F195-F305-8204-58AA667CC2A5}"/>
              </a:ext>
            </a:extLst>
          </p:cNvPr>
          <p:cNvSpPr txBox="1">
            <a:spLocks/>
          </p:cNvSpPr>
          <p:nvPr/>
        </p:nvSpPr>
        <p:spPr>
          <a:xfrm>
            <a:off x="2380583" y="2991982"/>
            <a:ext cx="7503859" cy="437018"/>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700" b="1" dirty="0">
                <a:solidFill>
                  <a:schemeClr val="accent6">
                    <a:lumMod val="50000"/>
                  </a:schemeClr>
                </a:solidFill>
                <a:latin typeface="Verdana" panose="020B0604030504040204" pitchFamily="34" charset="0"/>
                <a:ea typeface="Verdana" panose="020B0604030504040204" pitchFamily="34" charset="0"/>
              </a:rPr>
              <a:t>Tarifas e arrecadação</a:t>
            </a:r>
          </a:p>
        </p:txBody>
      </p:sp>
      <p:cxnSp>
        <p:nvCxnSpPr>
          <p:cNvPr id="4" name="Conector reto 3">
            <a:extLst>
              <a:ext uri="{FF2B5EF4-FFF2-40B4-BE49-F238E27FC236}">
                <a16:creationId xmlns:a16="http://schemas.microsoft.com/office/drawing/2014/main" id="{D68EC404-628A-A33C-EA8F-255E41C76689}"/>
              </a:ext>
            </a:extLst>
          </p:cNvPr>
          <p:cNvCxnSpPr/>
          <p:nvPr/>
        </p:nvCxnSpPr>
        <p:spPr>
          <a:xfrm>
            <a:off x="1741714" y="3659189"/>
            <a:ext cx="8697686" cy="0"/>
          </a:xfrm>
          <a:prstGeom prst="line">
            <a:avLst/>
          </a:prstGeom>
          <a:ln w="38100">
            <a:solidFill>
              <a:schemeClr val="accent6">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850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08E6D090-96EB-AF84-ED80-711E348C496F}"/>
              </a:ext>
            </a:extLst>
          </p:cNvPr>
          <p:cNvSpPr/>
          <p:nvPr/>
        </p:nvSpPr>
        <p:spPr>
          <a:xfrm>
            <a:off x="604046" y="1233488"/>
            <a:ext cx="8763690" cy="4801314"/>
          </a:xfrm>
          <a:prstGeom prst="rect">
            <a:avLst/>
          </a:prstGeom>
        </p:spPr>
        <p:txBody>
          <a:bodyPr wrap="square">
            <a:spAutoFit/>
          </a:bodyPr>
          <a:lstStyle/>
          <a:p>
            <a:r>
              <a:rPr lang="pt-BR" dirty="0">
                <a:latin typeface="Arial" panose="020B0604020202020204" pitchFamily="34" charset="0"/>
                <a:cs typeface="Arial" panose="020B0604020202020204" pitchFamily="34" charset="0"/>
              </a:rPr>
              <a:t>Tarifa pública dissociada da remuneração da concessionária.</a:t>
            </a:r>
          </a:p>
          <a:p>
            <a:endParaRPr lang="pt-BR"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Valor definido pelo Município levando em consideração:</a:t>
            </a:r>
          </a:p>
          <a:p>
            <a:endParaRPr lang="pt-BR"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pt-BR" dirty="0">
                <a:latin typeface="Arial" panose="020B0604020202020204" pitchFamily="34" charset="0"/>
                <a:cs typeface="Arial" panose="020B0604020202020204" pitchFamily="34" charset="0"/>
              </a:rPr>
              <a:t>os custos operacionais de prestação dos serviços;</a:t>
            </a:r>
          </a:p>
          <a:p>
            <a:pPr marL="742950" lvl="1" indent="-285750">
              <a:buFont typeface="Arial" panose="020B0604020202020204" pitchFamily="34" charset="0"/>
              <a:buChar char="•"/>
            </a:pPr>
            <a:r>
              <a:rPr lang="pt-BR" dirty="0">
                <a:latin typeface="Arial" panose="020B0604020202020204" pitchFamily="34" charset="0"/>
                <a:cs typeface="Arial" panose="020B0604020202020204" pitchFamily="34" charset="0"/>
              </a:rPr>
              <a:t>os requisitos de modicidade tarifária;</a:t>
            </a:r>
          </a:p>
          <a:p>
            <a:pPr marL="742950" lvl="1" indent="-285750">
              <a:buFont typeface="Arial" panose="020B0604020202020204" pitchFamily="34" charset="0"/>
              <a:buChar char="•"/>
            </a:pPr>
            <a:r>
              <a:rPr lang="pt-BR" dirty="0">
                <a:latin typeface="Arial" panose="020B0604020202020204" pitchFamily="34" charset="0"/>
                <a:cs typeface="Arial" panose="020B0604020202020204" pitchFamily="34" charset="0"/>
              </a:rPr>
              <a:t>a capacidade financeira do Município quanto ao pagamento de subsídios</a:t>
            </a:r>
          </a:p>
          <a:p>
            <a:pPr marL="285750" indent="-285750">
              <a:buFont typeface="Arial" panose="020B0604020202020204" pitchFamily="34" charset="0"/>
              <a:buChar char="•"/>
            </a:pPr>
            <a:endParaRPr lang="pt-BR"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Isenções tarifárias: mantidas as definida na legislação</a:t>
            </a:r>
          </a:p>
          <a:p>
            <a:endParaRPr lang="pt-BR"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Estudantes: pagamento de meia-tarifa mediante cartão eletrônico do SBE</a:t>
            </a:r>
          </a:p>
          <a:p>
            <a:endParaRPr lang="pt-BR" dirty="0">
              <a:latin typeface="Arial" panose="020B0604020202020204" pitchFamily="34" charset="0"/>
              <a:cs typeface="Arial" panose="020B0604020202020204" pitchFamily="34" charset="0"/>
            </a:endParaRPr>
          </a:p>
          <a:p>
            <a:pPr marL="1166813" indent="-1166813"/>
            <a:r>
              <a:rPr lang="pt-BR" dirty="0">
                <a:latin typeface="Arial" panose="020B0604020202020204" pitchFamily="34" charset="0"/>
                <a:cs typeface="Arial" panose="020B0604020202020204" pitchFamily="34" charset="0"/>
              </a:rPr>
              <a:t>Integração: É permitido que o usuário utilize duas linhas para a complementação da viagem (integração), com o pagamento de uma única tarifa, mediante a utilização dos cartões eletrônicos do SBE, sujeito às regras estabelecidas, em especial o tempo decorrido entre a passagem pela catraca de ônibus sucessivos.</a:t>
            </a:r>
          </a:p>
        </p:txBody>
      </p:sp>
    </p:spTree>
    <p:extLst>
      <p:ext uri="{BB962C8B-B14F-4D97-AF65-F5344CB8AC3E}">
        <p14:creationId xmlns:p14="http://schemas.microsoft.com/office/powerpoint/2010/main" val="4239771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5A95F-AA65-AA8D-32BA-881DAD44E830}"/>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8BB948C3-4418-3FC2-54C3-D6836EE21C17}"/>
              </a:ext>
            </a:extLst>
          </p:cNvPr>
          <p:cNvSpPr/>
          <p:nvPr/>
        </p:nvSpPr>
        <p:spPr>
          <a:xfrm>
            <a:off x="604046" y="1233488"/>
            <a:ext cx="8763690" cy="3970318"/>
          </a:xfrm>
          <a:prstGeom prst="rect">
            <a:avLst/>
          </a:prstGeom>
        </p:spPr>
        <p:txBody>
          <a:bodyPr wrap="square">
            <a:spAutoFit/>
          </a:bodyPr>
          <a:lstStyle/>
          <a:p>
            <a:r>
              <a:rPr lang="pt-BR" dirty="0">
                <a:latin typeface="Arial" panose="020B0604020202020204" pitchFamily="34" charset="0"/>
                <a:cs typeface="Arial" panose="020B0604020202020204" pitchFamily="34" charset="0"/>
              </a:rPr>
              <a:t>Pagamento por meio do SBE, mediante o uso de cartões eletrônicos</a:t>
            </a:r>
          </a:p>
          <a:p>
            <a:endParaRPr lang="pt-BR"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É permitido o pagamento em dinheiro a bordo para os motoristas, salvo vier a ser estabelecida regulamentação em contrário.</a:t>
            </a:r>
          </a:p>
          <a:p>
            <a:endParaRPr lang="pt-BR"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A Concessionária deverá disponibilizar um local e instalações (POSTO CENTRAL) destinadas ao atendimento da população e das empresas para comercialização de créditos eletrônicos antecipados (carga de cartões) e ao cadastro de usuários com direito a isenções e reduções tarifárias, além de atendimento aos usuários em geral, quanto a ocorrências relacionadas com o SBE.</a:t>
            </a:r>
          </a:p>
          <a:p>
            <a:endParaRPr lang="pt-BR"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A Concessionária deverá disponibilizar novas formas de aquisição dos créditos de viagem, como pagamento por cartão bancário, aquisição pela internet e outras formas.</a:t>
            </a:r>
          </a:p>
        </p:txBody>
      </p:sp>
    </p:spTree>
    <p:extLst>
      <p:ext uri="{BB962C8B-B14F-4D97-AF65-F5344CB8AC3E}">
        <p14:creationId xmlns:p14="http://schemas.microsoft.com/office/powerpoint/2010/main" val="930298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5A04A-DAC0-75CB-6D17-B2F573017C09}"/>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4F8310EA-BB9F-E512-2990-85F8074A4AFC}"/>
              </a:ext>
            </a:extLst>
          </p:cNvPr>
          <p:cNvSpPr txBox="1">
            <a:spLocks/>
          </p:cNvSpPr>
          <p:nvPr/>
        </p:nvSpPr>
        <p:spPr>
          <a:xfrm>
            <a:off x="2380583" y="2991982"/>
            <a:ext cx="7503859" cy="437018"/>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700" b="1" dirty="0">
                <a:solidFill>
                  <a:schemeClr val="accent6">
                    <a:lumMod val="50000"/>
                  </a:schemeClr>
                </a:solidFill>
                <a:latin typeface="Verdana" panose="020B0604030504040204" pitchFamily="34" charset="0"/>
                <a:ea typeface="Verdana" panose="020B0604030504040204" pitchFamily="34" charset="0"/>
              </a:rPr>
              <a:t>Modelo da Concessão</a:t>
            </a:r>
          </a:p>
        </p:txBody>
      </p:sp>
      <p:cxnSp>
        <p:nvCxnSpPr>
          <p:cNvPr id="4" name="Conector reto 3">
            <a:extLst>
              <a:ext uri="{FF2B5EF4-FFF2-40B4-BE49-F238E27FC236}">
                <a16:creationId xmlns:a16="http://schemas.microsoft.com/office/drawing/2014/main" id="{3F74614B-C5E5-19A7-6DC2-2CA47C79BBD1}"/>
              </a:ext>
            </a:extLst>
          </p:cNvPr>
          <p:cNvCxnSpPr/>
          <p:nvPr/>
        </p:nvCxnSpPr>
        <p:spPr>
          <a:xfrm>
            <a:off x="1741714" y="3659189"/>
            <a:ext cx="8697686" cy="0"/>
          </a:xfrm>
          <a:prstGeom prst="line">
            <a:avLst/>
          </a:prstGeom>
          <a:ln w="38100">
            <a:solidFill>
              <a:schemeClr val="accent6">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899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08BB815-AB6B-43C0-C6FB-027E0BAABD7D}"/>
              </a:ext>
            </a:extLst>
          </p:cNvPr>
          <p:cNvSpPr txBox="1"/>
          <p:nvPr/>
        </p:nvSpPr>
        <p:spPr>
          <a:xfrm>
            <a:off x="1463040" y="1487488"/>
            <a:ext cx="9042400" cy="4611519"/>
          </a:xfrm>
          <a:prstGeom prst="rect">
            <a:avLst/>
          </a:prstGeom>
          <a:noFill/>
        </p:spPr>
        <p:txBody>
          <a:bodyPr wrap="square" rtlCol="0">
            <a:spAutoFit/>
          </a:bodyPr>
          <a:lstStyle/>
          <a:p>
            <a:pPr>
              <a:lnSpc>
                <a:spcPct val="150000"/>
              </a:lnSpc>
            </a:pPr>
            <a:r>
              <a:rPr lang="pt-BR" dirty="0"/>
              <a:t>Objeto do contrato: Exploração e prestação de serviços de transporte público coletivo (STPC) com uso de ônibus em todas as tecnologias definidas na legislação, conforme NBR 15570.</a:t>
            </a:r>
          </a:p>
          <a:p>
            <a:pPr>
              <a:lnSpc>
                <a:spcPct val="150000"/>
              </a:lnSpc>
            </a:pPr>
            <a:endParaRPr lang="pt-BR" dirty="0"/>
          </a:p>
          <a:p>
            <a:pPr>
              <a:lnSpc>
                <a:spcPct val="150000"/>
              </a:lnSpc>
            </a:pPr>
            <a:r>
              <a:rPr lang="pt-BR" dirty="0"/>
              <a:t>Lote único, abrangendo a totalidade do STPC</a:t>
            </a:r>
          </a:p>
          <a:p>
            <a:pPr>
              <a:lnSpc>
                <a:spcPct val="150000"/>
              </a:lnSpc>
            </a:pPr>
            <a:endParaRPr lang="pt-BR" dirty="0"/>
          </a:p>
          <a:p>
            <a:pPr>
              <a:lnSpc>
                <a:spcPct val="150000"/>
              </a:lnSpc>
            </a:pPr>
            <a:r>
              <a:rPr lang="pt-BR" dirty="0"/>
              <a:t>No prazo do Contrato de Concessão, a Concessionária, mediante definição do Município, poderá operar serviços de transporte coletivo especiais ou complementares, regulares ou temporários, com tarifas diferenciadas ou não, incluindo aqueles no regime de “serviço por demanda” com o uso de aplicativos, com veículos de transporte coletivo, bem como de transporte de escolares atendidos pelo Município.</a:t>
            </a:r>
          </a:p>
        </p:txBody>
      </p:sp>
    </p:spTree>
    <p:extLst>
      <p:ext uri="{BB962C8B-B14F-4D97-AF65-F5344CB8AC3E}">
        <p14:creationId xmlns:p14="http://schemas.microsoft.com/office/powerpoint/2010/main" val="3089019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B2D26F5-2D8A-C5D0-4AD1-D8E2EF2693A8}"/>
              </a:ext>
            </a:extLst>
          </p:cNvPr>
          <p:cNvSpPr txBox="1"/>
          <p:nvPr/>
        </p:nvSpPr>
        <p:spPr>
          <a:xfrm>
            <a:off x="1381760" y="1030288"/>
            <a:ext cx="9042400" cy="2031325"/>
          </a:xfrm>
          <a:prstGeom prst="rect">
            <a:avLst/>
          </a:prstGeom>
          <a:noFill/>
        </p:spPr>
        <p:txBody>
          <a:bodyPr wrap="square" rtlCol="0">
            <a:spAutoFit/>
          </a:bodyPr>
          <a:lstStyle/>
          <a:p>
            <a:pPr marL="2600325" indent="-2508250"/>
            <a:r>
              <a:rPr lang="pt-BR" dirty="0"/>
              <a:t>Prazo da concessão: ... 10 anos, contados a partir da data de início da operação dos serviços</a:t>
            </a:r>
          </a:p>
          <a:p>
            <a:pPr marL="2600325" indent="-2508250"/>
            <a:endParaRPr lang="pt-BR" dirty="0"/>
          </a:p>
          <a:p>
            <a:pPr marL="2600325" indent="-2508250"/>
            <a:r>
              <a:rPr lang="pt-BR" dirty="0"/>
              <a:t>Prorrogação: ................ 5 anos, dependendo do interesse público e da avaliação da qualidade dos serviços prestados</a:t>
            </a:r>
          </a:p>
          <a:p>
            <a:pPr marL="2600325" indent="-2508250"/>
            <a:endParaRPr lang="pt-BR" dirty="0"/>
          </a:p>
          <a:p>
            <a:pPr marL="2600325" indent="-2508250"/>
            <a:r>
              <a:rPr lang="pt-BR" dirty="0"/>
              <a:t>Cronograma inicial:	</a:t>
            </a:r>
          </a:p>
        </p:txBody>
      </p:sp>
      <p:graphicFrame>
        <p:nvGraphicFramePr>
          <p:cNvPr id="3" name="Tabela 2">
            <a:extLst>
              <a:ext uri="{FF2B5EF4-FFF2-40B4-BE49-F238E27FC236}">
                <a16:creationId xmlns:a16="http://schemas.microsoft.com/office/drawing/2014/main" id="{0D3EE15D-E74B-C5EC-A78D-CE60E99613C3}"/>
              </a:ext>
            </a:extLst>
          </p:cNvPr>
          <p:cNvGraphicFramePr>
            <a:graphicFrameLocks noGrp="1"/>
          </p:cNvGraphicFramePr>
          <p:nvPr>
            <p:extLst>
              <p:ext uri="{D42A27DB-BD31-4B8C-83A1-F6EECF244321}">
                <p14:modId xmlns:p14="http://schemas.microsoft.com/office/powerpoint/2010/main" val="3792058106"/>
              </p:ext>
            </p:extLst>
          </p:nvPr>
        </p:nvGraphicFramePr>
        <p:xfrm>
          <a:off x="1503680" y="3429000"/>
          <a:ext cx="9042398" cy="2966720"/>
        </p:xfrm>
        <a:graphic>
          <a:graphicData uri="http://schemas.openxmlformats.org/drawingml/2006/table">
            <a:tbl>
              <a:tblPr firstRow="1" bandRow="1">
                <a:tableStyleId>{5C22544A-7EE6-4342-B048-85BDC9FD1C3A}</a:tableStyleId>
              </a:tblPr>
              <a:tblGrid>
                <a:gridCol w="5039360">
                  <a:extLst>
                    <a:ext uri="{9D8B030D-6E8A-4147-A177-3AD203B41FA5}">
                      <a16:colId xmlns:a16="http://schemas.microsoft.com/office/drawing/2014/main" val="2033090025"/>
                    </a:ext>
                  </a:extLst>
                </a:gridCol>
                <a:gridCol w="667173">
                  <a:extLst>
                    <a:ext uri="{9D8B030D-6E8A-4147-A177-3AD203B41FA5}">
                      <a16:colId xmlns:a16="http://schemas.microsoft.com/office/drawing/2014/main" val="2166340489"/>
                    </a:ext>
                  </a:extLst>
                </a:gridCol>
                <a:gridCol w="667173">
                  <a:extLst>
                    <a:ext uri="{9D8B030D-6E8A-4147-A177-3AD203B41FA5}">
                      <a16:colId xmlns:a16="http://schemas.microsoft.com/office/drawing/2014/main" val="1626372275"/>
                    </a:ext>
                  </a:extLst>
                </a:gridCol>
                <a:gridCol w="667173">
                  <a:extLst>
                    <a:ext uri="{9D8B030D-6E8A-4147-A177-3AD203B41FA5}">
                      <a16:colId xmlns:a16="http://schemas.microsoft.com/office/drawing/2014/main" val="1728809105"/>
                    </a:ext>
                  </a:extLst>
                </a:gridCol>
                <a:gridCol w="667173">
                  <a:extLst>
                    <a:ext uri="{9D8B030D-6E8A-4147-A177-3AD203B41FA5}">
                      <a16:colId xmlns:a16="http://schemas.microsoft.com/office/drawing/2014/main" val="240305100"/>
                    </a:ext>
                  </a:extLst>
                </a:gridCol>
                <a:gridCol w="667173">
                  <a:extLst>
                    <a:ext uri="{9D8B030D-6E8A-4147-A177-3AD203B41FA5}">
                      <a16:colId xmlns:a16="http://schemas.microsoft.com/office/drawing/2014/main" val="2581999117"/>
                    </a:ext>
                  </a:extLst>
                </a:gridCol>
                <a:gridCol w="667173">
                  <a:extLst>
                    <a:ext uri="{9D8B030D-6E8A-4147-A177-3AD203B41FA5}">
                      <a16:colId xmlns:a16="http://schemas.microsoft.com/office/drawing/2014/main" val="304728087"/>
                    </a:ext>
                  </a:extLst>
                </a:gridCol>
              </a:tblGrid>
              <a:tr h="370840">
                <a:tc>
                  <a:txBody>
                    <a:bodyPr/>
                    <a:lstStyle/>
                    <a:p>
                      <a:r>
                        <a:rPr lang="pt-BR" sz="1600" dirty="0"/>
                        <a:t>Providência / atividade</a:t>
                      </a:r>
                    </a:p>
                  </a:txBody>
                  <a:tcPr/>
                </a:tc>
                <a:tc>
                  <a:txBody>
                    <a:bodyPr/>
                    <a:lstStyle/>
                    <a:p>
                      <a:pPr algn="ctr"/>
                      <a:r>
                        <a:rPr lang="pt-BR" sz="1600" dirty="0"/>
                        <a:t>M1</a:t>
                      </a:r>
                    </a:p>
                  </a:txBody>
                  <a:tcPr anchor="ctr"/>
                </a:tc>
                <a:tc>
                  <a:txBody>
                    <a:bodyPr/>
                    <a:lstStyle/>
                    <a:p>
                      <a:pPr algn="ctr"/>
                      <a:r>
                        <a:rPr lang="pt-BR" sz="1600" dirty="0"/>
                        <a:t>M2</a:t>
                      </a:r>
                    </a:p>
                  </a:txBody>
                  <a:tcPr anchor="ctr"/>
                </a:tc>
                <a:tc>
                  <a:txBody>
                    <a:bodyPr/>
                    <a:lstStyle/>
                    <a:p>
                      <a:pPr algn="ctr"/>
                      <a:r>
                        <a:rPr lang="pt-BR" sz="1600" dirty="0"/>
                        <a:t>M3</a:t>
                      </a:r>
                    </a:p>
                  </a:txBody>
                  <a:tcPr anchor="ctr"/>
                </a:tc>
                <a:tc>
                  <a:txBody>
                    <a:bodyPr/>
                    <a:lstStyle/>
                    <a:p>
                      <a:pPr algn="ctr"/>
                      <a:r>
                        <a:rPr lang="pt-BR" sz="1600" dirty="0"/>
                        <a:t>M4</a:t>
                      </a:r>
                    </a:p>
                  </a:txBody>
                  <a:tcPr anchor="ctr"/>
                </a:tc>
                <a:tc>
                  <a:txBody>
                    <a:bodyPr/>
                    <a:lstStyle/>
                    <a:p>
                      <a:pPr algn="ctr"/>
                      <a:r>
                        <a:rPr lang="pt-BR" sz="1600" dirty="0"/>
                        <a:t>M5</a:t>
                      </a:r>
                    </a:p>
                  </a:txBody>
                  <a:tcPr anchor="ctr"/>
                </a:tc>
                <a:tc>
                  <a:txBody>
                    <a:bodyPr/>
                    <a:lstStyle/>
                    <a:p>
                      <a:pPr algn="ctr"/>
                      <a:r>
                        <a:rPr lang="pt-BR" sz="1600" dirty="0"/>
                        <a:t>M6</a:t>
                      </a:r>
                    </a:p>
                  </a:txBody>
                  <a:tcPr anchor="ctr"/>
                </a:tc>
                <a:extLst>
                  <a:ext uri="{0D108BD9-81ED-4DB2-BD59-A6C34878D82A}">
                    <a16:rowId xmlns:a16="http://schemas.microsoft.com/office/drawing/2014/main" val="3238063288"/>
                  </a:ext>
                </a:extLst>
              </a:tr>
              <a:tr h="370840">
                <a:tc>
                  <a:txBody>
                    <a:bodyPr/>
                    <a:lstStyle/>
                    <a:p>
                      <a:r>
                        <a:rPr lang="pt-BR" sz="1600" dirty="0"/>
                        <a:t>Instalação de garagem provisória ou definitiva</a:t>
                      </a:r>
                    </a:p>
                  </a:txBody>
                  <a:tcP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extLst>
                  <a:ext uri="{0D108BD9-81ED-4DB2-BD59-A6C34878D82A}">
                    <a16:rowId xmlns:a16="http://schemas.microsoft.com/office/drawing/2014/main" val="3659297687"/>
                  </a:ext>
                </a:extLst>
              </a:tr>
              <a:tr h="370840">
                <a:tc>
                  <a:txBody>
                    <a:bodyPr/>
                    <a:lstStyle/>
                    <a:p>
                      <a:r>
                        <a:rPr lang="pt-BR" sz="1600" dirty="0"/>
                        <a:t>Disponibilização da frota para vistoria pelo Município</a:t>
                      </a:r>
                    </a:p>
                  </a:txBody>
                  <a:tcP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extLst>
                  <a:ext uri="{0D108BD9-81ED-4DB2-BD59-A6C34878D82A}">
                    <a16:rowId xmlns:a16="http://schemas.microsoft.com/office/drawing/2014/main" val="2962343918"/>
                  </a:ext>
                </a:extLst>
              </a:tr>
              <a:tr h="370840">
                <a:tc>
                  <a:txBody>
                    <a:bodyPr/>
                    <a:lstStyle/>
                    <a:p>
                      <a:r>
                        <a:rPr lang="pt-BR" sz="1600" dirty="0"/>
                        <a:t>Projeto dos sistemas tecnológicos ao Município</a:t>
                      </a:r>
                    </a:p>
                  </a:txBody>
                  <a:tcP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extLst>
                  <a:ext uri="{0D108BD9-81ED-4DB2-BD59-A6C34878D82A}">
                    <a16:rowId xmlns:a16="http://schemas.microsoft.com/office/drawing/2014/main" val="1577166772"/>
                  </a:ext>
                </a:extLst>
              </a:tr>
              <a:tr h="370840">
                <a:tc>
                  <a:txBody>
                    <a:bodyPr/>
                    <a:lstStyle/>
                    <a:p>
                      <a:r>
                        <a:rPr lang="pt-BR" sz="1600" dirty="0"/>
                        <a:t>Implantação e disponibilização dos sistemas</a:t>
                      </a:r>
                    </a:p>
                  </a:txBody>
                  <a:tcP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extLst>
                  <a:ext uri="{0D108BD9-81ED-4DB2-BD59-A6C34878D82A}">
                    <a16:rowId xmlns:a16="http://schemas.microsoft.com/office/drawing/2014/main" val="3348790192"/>
                  </a:ext>
                </a:extLst>
              </a:tr>
              <a:tr h="370840">
                <a:tc>
                  <a:txBody>
                    <a:bodyPr/>
                    <a:lstStyle/>
                    <a:p>
                      <a:r>
                        <a:rPr lang="pt-BR" sz="1600" dirty="0"/>
                        <a:t>Campanha de esclarecimentos sobre o SBE</a:t>
                      </a:r>
                    </a:p>
                  </a:txBody>
                  <a:tcP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extLst>
                  <a:ext uri="{0D108BD9-81ED-4DB2-BD59-A6C34878D82A}">
                    <a16:rowId xmlns:a16="http://schemas.microsoft.com/office/drawing/2014/main" val="475828361"/>
                  </a:ext>
                </a:extLst>
              </a:tr>
              <a:tr h="370840">
                <a:tc>
                  <a:txBody>
                    <a:bodyPr/>
                    <a:lstStyle/>
                    <a:p>
                      <a:r>
                        <a:rPr lang="pt-BR" sz="1600" dirty="0"/>
                        <a:t>Implantação de Posto Central de Atendimento</a:t>
                      </a:r>
                    </a:p>
                  </a:txBody>
                  <a:tcP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extLst>
                  <a:ext uri="{0D108BD9-81ED-4DB2-BD59-A6C34878D82A}">
                    <a16:rowId xmlns:a16="http://schemas.microsoft.com/office/drawing/2014/main" val="3665399492"/>
                  </a:ext>
                </a:extLst>
              </a:tr>
              <a:tr h="370840">
                <a:tc>
                  <a:txBody>
                    <a:bodyPr/>
                    <a:lstStyle/>
                    <a:p>
                      <a:r>
                        <a:rPr lang="pt-BR" sz="1600" dirty="0"/>
                        <a:t>Início da operação</a:t>
                      </a:r>
                    </a:p>
                  </a:txBody>
                  <a:tcP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tc>
                  <a:txBody>
                    <a:bodyPr/>
                    <a:lstStyle/>
                    <a:p>
                      <a:pPr algn="ctr"/>
                      <a:endParaRPr lang="pt-BR" sz="1600" dirty="0"/>
                    </a:p>
                  </a:txBody>
                  <a:tcPr anchor="ctr"/>
                </a:tc>
                <a:extLst>
                  <a:ext uri="{0D108BD9-81ED-4DB2-BD59-A6C34878D82A}">
                    <a16:rowId xmlns:a16="http://schemas.microsoft.com/office/drawing/2014/main" val="4221412342"/>
                  </a:ext>
                </a:extLst>
              </a:tr>
            </a:tbl>
          </a:graphicData>
        </a:graphic>
      </p:graphicFrame>
      <p:sp>
        <p:nvSpPr>
          <p:cNvPr id="4" name="Retângulo 3">
            <a:extLst>
              <a:ext uri="{FF2B5EF4-FFF2-40B4-BE49-F238E27FC236}">
                <a16:creationId xmlns:a16="http://schemas.microsoft.com/office/drawing/2014/main" id="{D98BBF2A-A3E5-ECEF-944F-8FA063B0B60F}"/>
              </a:ext>
            </a:extLst>
          </p:cNvPr>
          <p:cNvSpPr/>
          <p:nvPr/>
        </p:nvSpPr>
        <p:spPr>
          <a:xfrm>
            <a:off x="6532880" y="3918374"/>
            <a:ext cx="3332480" cy="122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55895516-9836-FE68-F22A-5934AA0513A1}"/>
              </a:ext>
            </a:extLst>
          </p:cNvPr>
          <p:cNvSpPr/>
          <p:nvPr/>
        </p:nvSpPr>
        <p:spPr>
          <a:xfrm>
            <a:off x="6532880" y="4295140"/>
            <a:ext cx="3332480" cy="122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DE5724C1-0464-207F-E818-93DEC9E9352B}"/>
              </a:ext>
            </a:extLst>
          </p:cNvPr>
          <p:cNvSpPr/>
          <p:nvPr/>
        </p:nvSpPr>
        <p:spPr>
          <a:xfrm>
            <a:off x="6532880" y="4646439"/>
            <a:ext cx="1341120" cy="122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D6258211-35D4-663C-E785-1A241057DBE7}"/>
              </a:ext>
            </a:extLst>
          </p:cNvPr>
          <p:cNvSpPr/>
          <p:nvPr/>
        </p:nvSpPr>
        <p:spPr>
          <a:xfrm>
            <a:off x="7874000" y="5013826"/>
            <a:ext cx="2672078" cy="122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C7995165-4B3B-7900-34E4-AC700D0BAEC1}"/>
              </a:ext>
            </a:extLst>
          </p:cNvPr>
          <p:cNvSpPr/>
          <p:nvPr/>
        </p:nvSpPr>
        <p:spPr>
          <a:xfrm>
            <a:off x="9235439" y="5397433"/>
            <a:ext cx="645159" cy="122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2812C595-4B1E-FD31-976B-2812FFB7B300}"/>
              </a:ext>
            </a:extLst>
          </p:cNvPr>
          <p:cNvSpPr/>
          <p:nvPr/>
        </p:nvSpPr>
        <p:spPr>
          <a:xfrm>
            <a:off x="6532880" y="5781040"/>
            <a:ext cx="3347718" cy="122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lipse 9">
            <a:extLst>
              <a:ext uri="{FF2B5EF4-FFF2-40B4-BE49-F238E27FC236}">
                <a16:creationId xmlns:a16="http://schemas.microsoft.com/office/drawing/2014/main" id="{2D1466B4-0F25-B771-5E28-A6E2D93B8A0E}"/>
              </a:ext>
            </a:extLst>
          </p:cNvPr>
          <p:cNvSpPr>
            <a:spLocks noChangeAspect="1"/>
          </p:cNvSpPr>
          <p:nvPr/>
        </p:nvSpPr>
        <p:spPr>
          <a:xfrm>
            <a:off x="10424160" y="6109278"/>
            <a:ext cx="180000" cy="1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91123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2438949" y="2515327"/>
            <a:ext cx="7503859" cy="437018"/>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700" b="1" dirty="0">
                <a:solidFill>
                  <a:schemeClr val="accent6">
                    <a:lumMod val="50000"/>
                  </a:schemeClr>
                </a:solidFill>
                <a:latin typeface="Verdana" panose="020B0604030504040204" pitchFamily="34" charset="0"/>
                <a:ea typeface="Verdana" panose="020B0604030504040204" pitchFamily="34" charset="0"/>
              </a:rPr>
              <a:t>Sistema de Avaliação da Qualidade dos Serviços</a:t>
            </a:r>
          </a:p>
        </p:txBody>
      </p:sp>
      <p:cxnSp>
        <p:nvCxnSpPr>
          <p:cNvPr id="4" name="Conector reto 3"/>
          <p:cNvCxnSpPr/>
          <p:nvPr/>
        </p:nvCxnSpPr>
        <p:spPr>
          <a:xfrm>
            <a:off x="1741714" y="3659189"/>
            <a:ext cx="8697686" cy="0"/>
          </a:xfrm>
          <a:prstGeom prst="line">
            <a:avLst/>
          </a:prstGeom>
          <a:ln w="38100">
            <a:solidFill>
              <a:schemeClr val="accent6">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92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BA151B4B-6BC7-8563-6FBF-8795AFBFA0FD}"/>
              </a:ext>
            </a:extLst>
          </p:cNvPr>
          <p:cNvSpPr txBox="1"/>
          <p:nvPr/>
        </p:nvSpPr>
        <p:spPr>
          <a:xfrm>
            <a:off x="1515487" y="1155667"/>
            <a:ext cx="8324445" cy="3708708"/>
          </a:xfrm>
          <a:prstGeom prst="rect">
            <a:avLst/>
          </a:prstGeom>
          <a:noFill/>
        </p:spPr>
        <p:txBody>
          <a:bodyPr wrap="square">
            <a:spAutoFit/>
          </a:bodyPr>
          <a:lstStyle/>
          <a:p>
            <a:pPr algn="just">
              <a:spcBef>
                <a:spcPts val="1200"/>
              </a:spcBef>
              <a:spcAft>
                <a:spcPts val="1200"/>
              </a:spcAft>
            </a:pPr>
            <a:r>
              <a:rPr lang="pt-BR" dirty="0">
                <a:effectLst/>
                <a:ea typeface="Times New Roman" panose="02020603050405020304" pitchFamily="18" charset="0"/>
                <a:cs typeface="Times New Roman" panose="02020603050405020304" pitchFamily="18" charset="0"/>
              </a:rPr>
              <a:t>Objetivos do Sistema de Gestão e Controle de Qualidade (SGQ) do STPC Extrema:</a:t>
            </a:r>
          </a:p>
          <a:p>
            <a:pPr marL="342900" lvl="0" indent="-342900" algn="just">
              <a:spcBef>
                <a:spcPts val="600"/>
              </a:spcBef>
              <a:spcAft>
                <a:spcPts val="600"/>
              </a:spcAft>
              <a:buFont typeface="Wingdings" panose="05000000000000000000" pitchFamily="2" charset="2"/>
              <a:buChar char=""/>
            </a:pPr>
            <a:r>
              <a:rPr lang="pt-BR" dirty="0">
                <a:effectLst/>
                <a:ea typeface="Times New Roman" panose="02020603050405020304" pitchFamily="18" charset="0"/>
                <a:cs typeface="Times New Roman" panose="02020603050405020304" pitchFamily="18" charset="0"/>
              </a:rPr>
              <a:t>Permitir a orientação de ações operacionais e de planejamento para a superação das principais deficiências observadas;</a:t>
            </a:r>
          </a:p>
          <a:p>
            <a:pPr marL="342900" lvl="0" indent="-342900" algn="just">
              <a:spcBef>
                <a:spcPts val="600"/>
              </a:spcBef>
              <a:spcAft>
                <a:spcPts val="600"/>
              </a:spcAft>
              <a:buFont typeface="Wingdings" panose="05000000000000000000" pitchFamily="2" charset="2"/>
              <a:buChar char=""/>
            </a:pPr>
            <a:r>
              <a:rPr lang="pt-BR" dirty="0">
                <a:effectLst/>
                <a:ea typeface="Times New Roman" panose="02020603050405020304" pitchFamily="18" charset="0"/>
                <a:cs typeface="Times New Roman" panose="02020603050405020304" pitchFamily="18" charset="0"/>
              </a:rPr>
              <a:t>Apurar o desempenho da Concessionária em cada período, </a:t>
            </a:r>
          </a:p>
          <a:p>
            <a:pPr marL="342900" lvl="0" indent="-342900" algn="just">
              <a:spcBef>
                <a:spcPts val="600"/>
              </a:spcBef>
              <a:spcAft>
                <a:spcPts val="600"/>
              </a:spcAft>
              <a:buFont typeface="Wingdings" panose="05000000000000000000" pitchFamily="2" charset="2"/>
              <a:buChar char=""/>
            </a:pPr>
            <a:r>
              <a:rPr lang="pt-BR" dirty="0">
                <a:ea typeface="Times New Roman" panose="02020603050405020304" pitchFamily="18" charset="0"/>
                <a:cs typeface="Times New Roman" panose="02020603050405020304" pitchFamily="18" charset="0"/>
              </a:rPr>
              <a:t>Apurar a </a:t>
            </a:r>
            <a:r>
              <a:rPr lang="pt-BR" dirty="0">
                <a:effectLst/>
                <a:ea typeface="Times New Roman" panose="02020603050405020304" pitchFamily="18" charset="0"/>
                <a:cs typeface="Times New Roman" panose="02020603050405020304" pitchFamily="18" charset="0"/>
              </a:rPr>
              <a:t>nota de qualidade dos serviços a qual comporá a fórmula de remuneração dos serviços;</a:t>
            </a:r>
          </a:p>
          <a:p>
            <a:pPr marL="342900" lvl="0" indent="-342900" algn="just">
              <a:spcBef>
                <a:spcPts val="600"/>
              </a:spcBef>
              <a:spcAft>
                <a:spcPts val="600"/>
              </a:spcAft>
              <a:buFont typeface="Wingdings" panose="05000000000000000000" pitchFamily="2" charset="2"/>
              <a:buChar char=""/>
            </a:pPr>
            <a:r>
              <a:rPr lang="pt-BR" dirty="0">
                <a:effectLst/>
                <a:ea typeface="Times New Roman" panose="02020603050405020304" pitchFamily="18" charset="0"/>
                <a:cs typeface="Times New Roman" panose="02020603050405020304" pitchFamily="18" charset="0"/>
              </a:rPr>
              <a:t>Estimular a melhoria contínua dos serviços por parte da Concessionária;</a:t>
            </a:r>
          </a:p>
          <a:p>
            <a:pPr marL="342900" indent="-342900" algn="just">
              <a:spcBef>
                <a:spcPts val="600"/>
              </a:spcBef>
              <a:spcAft>
                <a:spcPts val="600"/>
              </a:spcAft>
              <a:buFont typeface="Wingdings" panose="05000000000000000000" pitchFamily="2" charset="2"/>
              <a:buChar char=""/>
            </a:pPr>
            <a:r>
              <a:rPr lang="pt-BR" dirty="0">
                <a:cs typeface="Times New Roman" panose="02020603050405020304" pitchFamily="18" charset="0"/>
              </a:rPr>
              <a:t>Facilitar o controle social do serviço de transporte coletivo através da divulgação das notas alcançadas pela Concessionária</a:t>
            </a:r>
          </a:p>
        </p:txBody>
      </p:sp>
    </p:spTree>
    <p:extLst>
      <p:ext uri="{BB962C8B-B14F-4D97-AF65-F5344CB8AC3E}">
        <p14:creationId xmlns:p14="http://schemas.microsoft.com/office/powerpoint/2010/main" val="3511439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89108" y="1373803"/>
            <a:ext cx="6390757" cy="738664"/>
          </a:xfrm>
          <a:prstGeom prst="rect">
            <a:avLst/>
          </a:prstGeom>
          <a:noFill/>
        </p:spPr>
        <p:txBody>
          <a:bodyPr wrap="square" rtlCol="0">
            <a:spAutoFit/>
          </a:bodyPr>
          <a:lstStyle/>
          <a:p>
            <a:pPr algn="just"/>
            <a:r>
              <a:rPr lang="pt-BR" sz="1400" dirty="0">
                <a:latin typeface="Arial" panose="020B0604020202020204" pitchFamily="34" charset="0"/>
                <a:cs typeface="Arial" panose="020B0604020202020204" pitchFamily="34" charset="0"/>
              </a:rPr>
              <a:t>O Sistema de Avaliação da Qualidade permitirá apurar mensalmente um </a:t>
            </a:r>
            <a:r>
              <a:rPr lang="pt-BR" sz="1400" b="1" dirty="0">
                <a:latin typeface="Arial" panose="020B0604020202020204" pitchFamily="34" charset="0"/>
                <a:cs typeface="Arial" panose="020B0604020202020204" pitchFamily="34" charset="0"/>
              </a:rPr>
              <a:t>conjunto de indicadores</a:t>
            </a:r>
            <a:r>
              <a:rPr lang="pt-BR" sz="1400" dirty="0">
                <a:latin typeface="Arial" panose="020B0604020202020204" pitchFamily="34" charset="0"/>
                <a:cs typeface="Arial" panose="020B0604020202020204" pitchFamily="34" charset="0"/>
              </a:rPr>
              <a:t> de qualidade do serviço e gerar uma </a:t>
            </a:r>
            <a:r>
              <a:rPr lang="pt-BR" sz="1400" b="1" dirty="0">
                <a:latin typeface="Arial" panose="020B0604020202020204" pitchFamily="34" charset="0"/>
                <a:cs typeface="Arial" panose="020B0604020202020204" pitchFamily="34" charset="0"/>
              </a:rPr>
              <a:t>nota da operação.</a:t>
            </a:r>
            <a:endParaRPr lang="pt-BR" sz="1400" dirty="0">
              <a:latin typeface="Arial" panose="020B0604020202020204" pitchFamily="34" charset="0"/>
              <a:cs typeface="Arial" panose="020B0604020202020204" pitchFamily="34" charset="0"/>
            </a:endParaRPr>
          </a:p>
        </p:txBody>
      </p:sp>
      <p:graphicFrame>
        <p:nvGraphicFramePr>
          <p:cNvPr id="6" name="Diagrama 5"/>
          <p:cNvGraphicFramePr/>
          <p:nvPr>
            <p:extLst>
              <p:ext uri="{D42A27DB-BD31-4B8C-83A1-F6EECF244321}">
                <p14:modId xmlns:p14="http://schemas.microsoft.com/office/powerpoint/2010/main" val="3804878867"/>
              </p:ext>
            </p:extLst>
          </p:nvPr>
        </p:nvGraphicFramePr>
        <p:xfrm>
          <a:off x="1256954" y="2515943"/>
          <a:ext cx="9916885" cy="10388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upo 6"/>
          <p:cNvGrpSpPr/>
          <p:nvPr/>
        </p:nvGrpSpPr>
        <p:grpSpPr>
          <a:xfrm>
            <a:off x="398251" y="3786874"/>
            <a:ext cx="10775588" cy="1453087"/>
            <a:chOff x="371383" y="4266579"/>
            <a:chExt cx="10775588" cy="1453087"/>
          </a:xfrm>
        </p:grpSpPr>
        <p:sp>
          <p:nvSpPr>
            <p:cNvPr id="8" name="CaixaDeTexto 7"/>
            <p:cNvSpPr txBox="1"/>
            <p:nvPr/>
          </p:nvSpPr>
          <p:spPr>
            <a:xfrm>
              <a:off x="371383" y="4695320"/>
              <a:ext cx="2348780" cy="1015663"/>
            </a:xfrm>
            <a:prstGeom prst="rect">
              <a:avLst/>
            </a:prstGeom>
            <a:noFill/>
          </p:spPr>
          <p:txBody>
            <a:bodyPr wrap="square" rtlCol="0">
              <a:spAutoFit/>
            </a:bodyPr>
            <a:lstStyle/>
            <a:p>
              <a:pPr algn="r"/>
              <a:r>
                <a:rPr lang="pt-BR" sz="1200" dirty="0"/>
                <a:t>Registros de viagens do Monitoramento</a:t>
              </a:r>
            </a:p>
            <a:p>
              <a:pPr algn="r"/>
              <a:endParaRPr lang="pt-BR" sz="1200" dirty="0"/>
            </a:p>
            <a:p>
              <a:pPr algn="r"/>
              <a:r>
                <a:rPr lang="pt-BR" sz="1200" dirty="0"/>
                <a:t>Viagens realizadas = 1.425</a:t>
              </a:r>
            </a:p>
            <a:p>
              <a:pPr algn="r"/>
              <a:r>
                <a:rPr lang="pt-BR" sz="1200" dirty="0"/>
                <a:t>Viagens previstas = 1.500 </a:t>
              </a:r>
            </a:p>
          </p:txBody>
        </p:sp>
        <mc:AlternateContent xmlns:mc="http://schemas.openxmlformats.org/markup-compatibility/2006" xmlns:a14="http://schemas.microsoft.com/office/drawing/2010/main">
          <mc:Choice Requires="a14">
            <p:sp>
              <p:nvSpPr>
                <p:cNvPr id="9" name="CaixaDeTexto 8"/>
                <p:cNvSpPr txBox="1"/>
                <p:nvPr/>
              </p:nvSpPr>
              <p:spPr>
                <a:xfrm>
                  <a:off x="2898356" y="4998319"/>
                  <a:ext cx="2373003" cy="400110"/>
                </a:xfrm>
                <a:prstGeom prst="rect">
                  <a:avLst/>
                </a:prstGeom>
                <a:noFill/>
              </p:spPr>
              <p:txBody>
                <a:bodyPr wrap="square" lIns="0" tIns="0" rIns="0" bIns="0" rtlCol="0">
                  <a:spAutoFit/>
                </a:bodyPr>
                <a:lstStyle/>
                <a:p>
                  <a:r>
                    <a:rPr lang="pt-BR" sz="1400" b="0" dirty="0">
                      <a:latin typeface="Cambria Math" panose="02040503050406030204" pitchFamily="18" charset="0"/>
                      <a:ea typeface="Cambria Math" panose="02040503050406030204" pitchFamily="18" charset="0"/>
                    </a:rPr>
                    <a:t>% </a:t>
                  </a:r>
                  <a:r>
                    <a:rPr lang="pt-BR" sz="1400" b="0" dirty="0" err="1">
                      <a:latin typeface="Cambria Math" panose="02040503050406030204" pitchFamily="18" charset="0"/>
                      <a:ea typeface="Cambria Math" panose="02040503050406030204" pitchFamily="18" charset="0"/>
                    </a:rPr>
                    <a:t>cump</a:t>
                  </a:r>
                  <a:r>
                    <a:rPr lang="pt-BR" sz="1400" b="0" dirty="0">
                      <a:latin typeface="Cambria Math" panose="02040503050406030204" pitchFamily="18" charset="0"/>
                      <a:ea typeface="Cambria Math" panose="02040503050406030204" pitchFamily="18" charset="0"/>
                    </a:rPr>
                    <a:t>. </a:t>
                  </a:r>
                  <a14:m>
                    <m:oMath xmlns:m="http://schemas.openxmlformats.org/officeDocument/2006/math">
                      <m:r>
                        <a:rPr lang="pt-BR" b="0" i="1" smtClean="0">
                          <a:latin typeface="Cambria Math" panose="02040503050406030204" pitchFamily="18" charset="0"/>
                          <a:ea typeface="Cambria Math" panose="02040503050406030204" pitchFamily="18" charset="0"/>
                        </a:rPr>
                        <m:t>= </m:t>
                      </m:r>
                      <m:f>
                        <m:fPr>
                          <m:ctrlPr>
                            <a:rPr lang="pt-BR" b="0" i="1" smtClean="0">
                              <a:latin typeface="Cambria Math" panose="02040503050406030204" pitchFamily="18" charset="0"/>
                              <a:ea typeface="Cambria Math" panose="02040503050406030204" pitchFamily="18" charset="0"/>
                            </a:rPr>
                          </m:ctrlPr>
                        </m:fPr>
                        <m:num>
                          <m:r>
                            <a:rPr lang="pt-BR" b="0" i="1" smtClean="0">
                              <a:latin typeface="Cambria Math" panose="02040503050406030204" pitchFamily="18" charset="0"/>
                              <a:ea typeface="Cambria Math" panose="02040503050406030204" pitchFamily="18" charset="0"/>
                            </a:rPr>
                            <m:t>1.425 </m:t>
                          </m:r>
                        </m:num>
                        <m:den>
                          <m:r>
                            <a:rPr lang="pt-BR" b="0" i="1" smtClean="0">
                              <a:latin typeface="Cambria Math" panose="02040503050406030204" pitchFamily="18" charset="0"/>
                              <a:ea typeface="Cambria Math" panose="02040503050406030204" pitchFamily="18" charset="0"/>
                            </a:rPr>
                            <m:t>1.500</m:t>
                          </m:r>
                        </m:den>
                      </m:f>
                    </m:oMath>
                  </a14:m>
                  <a:r>
                    <a:rPr lang="pt-BR" sz="1400" dirty="0">
                      <a:latin typeface="Cambria Math" panose="02040503050406030204" pitchFamily="18" charset="0"/>
                      <a:ea typeface="Cambria Math" panose="02040503050406030204" pitchFamily="18" charset="0"/>
                    </a:rPr>
                    <a:t>= 95%</a:t>
                  </a:r>
                </a:p>
              </p:txBody>
            </p:sp>
          </mc:Choice>
          <mc:Fallback xmlns="">
            <p:sp>
              <p:nvSpPr>
                <p:cNvPr id="7" name="CaixaDeTexto 6"/>
                <p:cNvSpPr txBox="1">
                  <a:spLocks noRot="1" noChangeAspect="1" noMove="1" noResize="1" noEditPoints="1" noAdjustHandles="1" noChangeArrowheads="1" noChangeShapeType="1" noTextEdit="1"/>
                </p:cNvSpPr>
                <p:nvPr/>
              </p:nvSpPr>
              <p:spPr>
                <a:xfrm>
                  <a:off x="2898356" y="4998319"/>
                  <a:ext cx="2373003" cy="400110"/>
                </a:xfrm>
                <a:prstGeom prst="rect">
                  <a:avLst/>
                </a:prstGeom>
                <a:blipFill rotWithShape="0">
                  <a:blip r:embed="rId7"/>
                  <a:stretch>
                    <a:fillRect l="-4627" t="-3077" b="-13846"/>
                  </a:stretch>
                </a:blipFill>
              </p:spPr>
              <p:txBody>
                <a:bodyPr/>
                <a:lstStyle/>
                <a:p>
                  <a:r>
                    <a:rPr lang="pt-BR">
                      <a:noFill/>
                    </a:rPr>
                    <a:t> </a:t>
                  </a:r>
                </a:p>
              </p:txBody>
            </p:sp>
          </mc:Fallback>
        </mc:AlternateContent>
        <p:sp>
          <p:nvSpPr>
            <p:cNvPr id="10" name="CaixaDeTexto 9"/>
            <p:cNvSpPr txBox="1"/>
            <p:nvPr/>
          </p:nvSpPr>
          <p:spPr>
            <a:xfrm>
              <a:off x="5119802" y="4704003"/>
              <a:ext cx="1790796" cy="1015663"/>
            </a:xfrm>
            <a:prstGeom prst="rect">
              <a:avLst/>
            </a:prstGeom>
            <a:noFill/>
          </p:spPr>
          <p:txBody>
            <a:bodyPr wrap="square" rtlCol="0">
              <a:spAutoFit/>
            </a:bodyPr>
            <a:lstStyle/>
            <a:p>
              <a:pPr algn="ctr"/>
              <a:r>
                <a:rPr lang="pt-BR" sz="1200" dirty="0"/>
                <a:t>Maior que 97% </a:t>
              </a:r>
              <a:r>
                <a:rPr lang="pt-BR" sz="1200" dirty="0">
                  <a:sym typeface="Symbol" panose="05050102010706020507" pitchFamily="18" charset="2"/>
                </a:rPr>
                <a:t> Excelente = 10</a:t>
              </a:r>
            </a:p>
            <a:p>
              <a:pPr algn="ctr"/>
              <a:endParaRPr lang="pt-BR" sz="1200" dirty="0">
                <a:sym typeface="Symbol" panose="05050102010706020507" pitchFamily="18" charset="2"/>
              </a:endParaRPr>
            </a:p>
            <a:p>
              <a:pPr algn="ctr"/>
              <a:r>
                <a:rPr lang="pt-BR" sz="1200" dirty="0">
                  <a:sym typeface="Symbol" panose="05050102010706020507" pitchFamily="18" charset="2"/>
                </a:rPr>
                <a:t>Menor que 90% </a:t>
              </a:r>
            </a:p>
            <a:p>
              <a:pPr algn="ctr"/>
              <a:r>
                <a:rPr lang="pt-BR" sz="1200" dirty="0">
                  <a:sym typeface="Symbol" panose="05050102010706020507" pitchFamily="18" charset="2"/>
                </a:rPr>
                <a:t>Insatisfatório = 6  </a:t>
              </a:r>
              <a:endParaRPr lang="pt-BR" sz="1200" dirty="0"/>
            </a:p>
          </p:txBody>
        </p:sp>
        <mc:AlternateContent xmlns:mc="http://schemas.openxmlformats.org/markup-compatibility/2006" xmlns:a14="http://schemas.microsoft.com/office/drawing/2010/main">
          <mc:Choice Requires="a14">
            <p:sp>
              <p:nvSpPr>
                <p:cNvPr id="11" name="CaixaDeTexto 10"/>
                <p:cNvSpPr txBox="1"/>
                <p:nvPr/>
              </p:nvSpPr>
              <p:spPr>
                <a:xfrm>
                  <a:off x="6774372" y="4819422"/>
                  <a:ext cx="3229186" cy="5332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BR" sz="1400" b="0" i="1" smtClean="0">
                            <a:latin typeface="Cambria Math" panose="02040503050406030204" pitchFamily="18" charset="0"/>
                            <a:ea typeface="Cambria Math" panose="02040503050406030204" pitchFamily="18" charset="0"/>
                          </a:rPr>
                          <m:t>𝑁𝑜𝑡𝑎</m:t>
                        </m:r>
                        <m:r>
                          <a:rPr lang="pt-BR" sz="1400" i="1" smtClean="0">
                            <a:latin typeface="Cambria Math" panose="02040503050406030204" pitchFamily="18" charset="0"/>
                            <a:ea typeface="Cambria Math" panose="02040503050406030204" pitchFamily="18" charset="0"/>
                          </a:rPr>
                          <m:t>=</m:t>
                        </m:r>
                        <m:r>
                          <a:rPr lang="pt-BR" sz="1400" i="1">
                            <a:latin typeface="Cambria Math" panose="02040503050406030204" pitchFamily="18" charset="0"/>
                          </a:rPr>
                          <m:t>10−</m:t>
                        </m:r>
                        <m:f>
                          <m:fPr>
                            <m:ctrlPr>
                              <a:rPr lang="pt-BR" sz="1400" i="1">
                                <a:latin typeface="Cambria Math" panose="02040503050406030204" pitchFamily="18" charset="0"/>
                              </a:rPr>
                            </m:ctrlPr>
                          </m:fPr>
                          <m:num>
                            <m:d>
                              <m:dPr>
                                <m:ctrlPr>
                                  <a:rPr lang="pt-BR" sz="1400" i="1">
                                    <a:latin typeface="Cambria Math" panose="02040503050406030204" pitchFamily="18" charset="0"/>
                                  </a:rPr>
                                </m:ctrlPr>
                              </m:dPr>
                              <m:e>
                                <m:r>
                                  <a:rPr lang="pt-BR" sz="1400" i="1">
                                    <a:latin typeface="Cambria Math" panose="02040503050406030204" pitchFamily="18" charset="0"/>
                                  </a:rPr>
                                  <m:t>0,97−</m:t>
                                </m:r>
                                <m:r>
                                  <a:rPr lang="pt-BR" sz="1400" b="0" i="1" smtClean="0">
                                    <a:latin typeface="Cambria Math" panose="02040503050406030204" pitchFamily="18" charset="0"/>
                                  </a:rPr>
                                  <m:t>0,95</m:t>
                                </m:r>
                              </m:e>
                            </m:d>
                            <m:r>
                              <a:rPr lang="pt-BR" sz="1400" i="1">
                                <a:latin typeface="Cambria Math" panose="02040503050406030204" pitchFamily="18" charset="0"/>
                              </a:rPr>
                              <m:t>×4</m:t>
                            </m:r>
                          </m:num>
                          <m:den>
                            <m:r>
                              <a:rPr lang="pt-BR" sz="1400" i="1">
                                <a:latin typeface="Cambria Math" panose="02040503050406030204" pitchFamily="18" charset="0"/>
                              </a:rPr>
                              <m:t>0,0</m:t>
                            </m:r>
                            <m:r>
                              <a:rPr lang="pt-BR" sz="1400" b="0" i="1" smtClean="0">
                                <a:latin typeface="Cambria Math" panose="02040503050406030204" pitchFamily="18" charset="0"/>
                              </a:rPr>
                              <m:t>7</m:t>
                            </m:r>
                          </m:den>
                        </m:f>
                        <m:r>
                          <a:rPr lang="pt-BR" sz="1400" b="0" i="1" smtClean="0">
                            <a:latin typeface="Cambria Math" panose="02040503050406030204" pitchFamily="18" charset="0"/>
                          </a:rPr>
                          <m:t>=8,8</m:t>
                        </m:r>
                      </m:oMath>
                    </m:oMathPara>
                  </a14:m>
                  <a:endParaRPr lang="pt-BR" sz="1400" dirty="0">
                    <a:latin typeface="Cambria Math" panose="02040503050406030204" pitchFamily="18" charset="0"/>
                    <a:ea typeface="Cambria Math" panose="02040503050406030204" pitchFamily="18" charset="0"/>
                  </a:endParaRPr>
                </a:p>
              </p:txBody>
            </p:sp>
          </mc:Choice>
          <mc:Fallback xmlns="">
            <p:sp>
              <p:nvSpPr>
                <p:cNvPr id="9" name="CaixaDeTexto 8"/>
                <p:cNvSpPr txBox="1">
                  <a:spLocks noRot="1" noChangeAspect="1" noMove="1" noResize="1" noEditPoints="1" noAdjustHandles="1" noChangeArrowheads="1" noChangeShapeType="1" noTextEdit="1"/>
                </p:cNvSpPr>
                <p:nvPr/>
              </p:nvSpPr>
              <p:spPr>
                <a:xfrm>
                  <a:off x="6774372" y="4819422"/>
                  <a:ext cx="3229186" cy="533288"/>
                </a:xfrm>
                <a:prstGeom prst="rect">
                  <a:avLst/>
                </a:prstGeom>
                <a:blipFill rotWithShape="0">
                  <a:blip r:embed="rId8"/>
                  <a:stretch>
                    <a:fillRect/>
                  </a:stretch>
                </a:blipFill>
              </p:spPr>
              <p:txBody>
                <a:bodyPr/>
                <a:lstStyle/>
                <a:p>
                  <a:r>
                    <a:rPr lang="pt-BR">
                      <a:noFill/>
                    </a:rPr>
                    <a:t> </a:t>
                  </a:r>
                </a:p>
              </p:txBody>
            </p:sp>
          </mc:Fallback>
        </mc:AlternateContent>
        <p:sp>
          <p:nvSpPr>
            <p:cNvPr id="12" name="CaixaDeTexto 11"/>
            <p:cNvSpPr txBox="1"/>
            <p:nvPr/>
          </p:nvSpPr>
          <p:spPr>
            <a:xfrm>
              <a:off x="10003558" y="4861978"/>
              <a:ext cx="1143413" cy="461665"/>
            </a:xfrm>
            <a:prstGeom prst="rect">
              <a:avLst/>
            </a:prstGeom>
            <a:noFill/>
          </p:spPr>
          <p:txBody>
            <a:bodyPr wrap="square" rtlCol="0">
              <a:spAutoFit/>
            </a:bodyPr>
            <a:lstStyle/>
            <a:p>
              <a:r>
                <a:rPr lang="pt-BR" sz="1200" dirty="0">
                  <a:sym typeface="Symbol" panose="05050102010706020507" pitchFamily="18" charset="2"/>
                </a:rPr>
                <a:t>Incidência na remuneração</a:t>
              </a:r>
            </a:p>
          </p:txBody>
        </p:sp>
        <p:sp>
          <p:nvSpPr>
            <p:cNvPr id="13" name="CaixaDeTexto 12"/>
            <p:cNvSpPr txBox="1"/>
            <p:nvPr/>
          </p:nvSpPr>
          <p:spPr>
            <a:xfrm>
              <a:off x="527112" y="4266579"/>
              <a:ext cx="881973" cy="307777"/>
            </a:xfrm>
            <a:prstGeom prst="rect">
              <a:avLst/>
            </a:prstGeom>
            <a:noFill/>
          </p:spPr>
          <p:txBody>
            <a:bodyPr wrap="none" rtlCol="0">
              <a:spAutoFit/>
            </a:bodyPr>
            <a:lstStyle/>
            <a:p>
              <a:r>
                <a:rPr lang="pt-BR" sz="1400" dirty="0"/>
                <a:t>Exemplo</a:t>
              </a:r>
            </a:p>
          </p:txBody>
        </p:sp>
      </p:grpSp>
    </p:spTree>
    <p:extLst>
      <p:ext uri="{BB962C8B-B14F-4D97-AF65-F5344CB8AC3E}">
        <p14:creationId xmlns:p14="http://schemas.microsoft.com/office/powerpoint/2010/main" val="36460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2908908524"/>
              </p:ext>
            </p:extLst>
          </p:nvPr>
        </p:nvGraphicFramePr>
        <p:xfrm>
          <a:off x="1108953" y="1756999"/>
          <a:ext cx="9659566" cy="3140976"/>
        </p:xfrm>
        <a:graphic>
          <a:graphicData uri="http://schemas.openxmlformats.org/drawingml/2006/table">
            <a:tbl>
              <a:tblPr firstRow="1" firstCol="1" bandRow="1"/>
              <a:tblGrid>
                <a:gridCol w="4036979">
                  <a:extLst>
                    <a:ext uri="{9D8B030D-6E8A-4147-A177-3AD203B41FA5}">
                      <a16:colId xmlns:a16="http://schemas.microsoft.com/office/drawing/2014/main" val="20000"/>
                    </a:ext>
                  </a:extLst>
                </a:gridCol>
                <a:gridCol w="3962080">
                  <a:extLst>
                    <a:ext uri="{9D8B030D-6E8A-4147-A177-3AD203B41FA5}">
                      <a16:colId xmlns:a16="http://schemas.microsoft.com/office/drawing/2014/main" val="20001"/>
                    </a:ext>
                  </a:extLst>
                </a:gridCol>
                <a:gridCol w="1660507">
                  <a:extLst>
                    <a:ext uri="{9D8B030D-6E8A-4147-A177-3AD203B41FA5}">
                      <a16:colId xmlns:a16="http://schemas.microsoft.com/office/drawing/2014/main" val="2873911992"/>
                    </a:ext>
                  </a:extLst>
                </a:gridCol>
              </a:tblGrid>
              <a:tr h="360737">
                <a:tc>
                  <a:txBody>
                    <a:bodyPr/>
                    <a:lstStyle/>
                    <a:p>
                      <a:pPr algn="just">
                        <a:lnSpc>
                          <a:spcPct val="120000"/>
                        </a:lnSpc>
                        <a:spcBef>
                          <a:spcPts val="600"/>
                        </a:spcBef>
                        <a:spcAft>
                          <a:spcPts val="600"/>
                        </a:spcAft>
                      </a:pPr>
                      <a:r>
                        <a:rPr lang="pt-BR"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Atributo</a:t>
                      </a:r>
                      <a:endParaRPr lang="pt-BR"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just">
                        <a:lnSpc>
                          <a:spcPct val="120000"/>
                        </a:lnSpc>
                        <a:spcBef>
                          <a:spcPts val="600"/>
                        </a:spcBef>
                        <a:spcAft>
                          <a:spcPts val="600"/>
                        </a:spcAft>
                      </a:pPr>
                      <a:r>
                        <a:rPr lang="pt-BR"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Indicador</a:t>
                      </a:r>
                      <a:endParaRPr lang="pt-BR"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lnSpc>
                          <a:spcPct val="120000"/>
                        </a:lnSpc>
                        <a:spcBef>
                          <a:spcPts val="600"/>
                        </a:spcBef>
                        <a:spcAft>
                          <a:spcPts val="600"/>
                        </a:spcAft>
                      </a:pPr>
                      <a:r>
                        <a:rPr lang="pt-BR"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Peso (%)</a:t>
                      </a: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10000"/>
                  </a:ext>
                </a:extLst>
              </a:tr>
              <a:tr h="670837">
                <a:tc>
                  <a:txBody>
                    <a:bodyPr/>
                    <a:lstStyle/>
                    <a:p>
                      <a:pPr algn="l">
                        <a:lnSpc>
                          <a:spcPct val="120000"/>
                        </a:lnSpc>
                        <a:spcBef>
                          <a:spcPts val="1200"/>
                        </a:spcBef>
                        <a:spcAft>
                          <a:spcPts val="0"/>
                        </a:spcAft>
                      </a:pPr>
                      <a:r>
                        <a:rPr lang="pt-BR" sz="1600" dirty="0">
                          <a:effectLst/>
                          <a:latin typeface="Arial" panose="020B0604020202020204" pitchFamily="34" charset="0"/>
                          <a:ea typeface="Times New Roman" panose="02020603050405020304" pitchFamily="18" charset="0"/>
                          <a:cs typeface="Times New Roman" panose="02020603050405020304" pitchFamily="18" charset="0"/>
                        </a:rPr>
                        <a:t>Frota – </a:t>
                      </a:r>
                      <a:r>
                        <a:rPr lang="pt-BR" sz="1600" b="1" dirty="0">
                          <a:effectLst/>
                          <a:latin typeface="Arial" panose="020B0604020202020204" pitchFamily="34" charset="0"/>
                          <a:ea typeface="Times New Roman" panose="02020603050405020304" pitchFamily="18" charset="0"/>
                          <a:cs typeface="Times New Roman" panose="02020603050405020304" pitchFamily="18" charset="0"/>
                        </a:rPr>
                        <a:t>Disponibilidade</a:t>
                      </a:r>
                      <a:endParaRPr lang="pt-BR"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20000"/>
                        </a:lnSpc>
                        <a:spcBef>
                          <a:spcPts val="1200"/>
                        </a:spcBef>
                        <a:spcAft>
                          <a:spcPts val="0"/>
                        </a:spcAft>
                      </a:pPr>
                      <a:r>
                        <a:rPr lang="pt-BR" sz="1600" b="1" dirty="0">
                          <a:effectLst/>
                          <a:latin typeface="Arial" panose="020B0604020202020204" pitchFamily="34" charset="0"/>
                          <a:ea typeface="Times New Roman" panose="02020603050405020304" pitchFamily="18" charset="0"/>
                          <a:cs typeface="Times New Roman" panose="02020603050405020304" pitchFamily="18" charset="0"/>
                        </a:rPr>
                        <a:t>IQ1</a:t>
                      </a:r>
                      <a:r>
                        <a:rPr lang="pt-BR" sz="1600" dirty="0">
                          <a:effectLst/>
                          <a:latin typeface="Arial" panose="020B0604020202020204" pitchFamily="34" charset="0"/>
                          <a:ea typeface="Times New Roman" panose="02020603050405020304" pitchFamily="18" charset="0"/>
                          <a:cs typeface="Times New Roman" panose="02020603050405020304" pitchFamily="18" charset="0"/>
                        </a:rPr>
                        <a:t> - Utilização (</a:t>
                      </a:r>
                      <a:r>
                        <a:rPr lang="pt-BR" sz="1600" b="0" dirty="0">
                          <a:effectLst/>
                          <a:latin typeface="Arial" panose="020B0604020202020204" pitchFamily="34" charset="0"/>
                          <a:ea typeface="Times New Roman" panose="02020603050405020304" pitchFamily="18" charset="0"/>
                          <a:cs typeface="Times New Roman" panose="02020603050405020304" pitchFamily="18" charset="0"/>
                        </a:rPr>
                        <a:t>cumprimento</a:t>
                      </a:r>
                      <a:r>
                        <a:rPr lang="pt-BR" sz="1600" dirty="0">
                          <a:effectLst/>
                          <a:latin typeface="Arial" panose="020B0604020202020204" pitchFamily="34" charset="0"/>
                          <a:ea typeface="Times New Roman" panose="02020603050405020304" pitchFamily="18" charset="0"/>
                          <a:cs typeface="Times New Roman" panose="02020603050405020304" pitchFamily="18" charset="0"/>
                        </a:rPr>
                        <a:t>) da </a:t>
                      </a:r>
                      <a:r>
                        <a:rPr lang="pt-BR" sz="1600" b="1" dirty="0">
                          <a:effectLst/>
                          <a:latin typeface="Arial" panose="020B0604020202020204" pitchFamily="34" charset="0"/>
                          <a:ea typeface="Times New Roman" panose="02020603050405020304" pitchFamily="18" charset="0"/>
                          <a:cs typeface="Times New Roman" panose="02020603050405020304" pitchFamily="18" charset="0"/>
                        </a:rPr>
                        <a:t>frota operacional estabelecida</a:t>
                      </a:r>
                      <a:endParaRPr lang="pt-BR"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hangingPunct="0"/>
                      <a:r>
                        <a:rPr lang="pt-BR"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pt-B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1620156"/>
                  </a:ext>
                </a:extLst>
              </a:tr>
              <a:tr h="629251">
                <a:tc>
                  <a:txBody>
                    <a:bodyPr/>
                    <a:lstStyle/>
                    <a:p>
                      <a:pPr algn="l">
                        <a:lnSpc>
                          <a:spcPct val="120000"/>
                        </a:lnSpc>
                        <a:spcBef>
                          <a:spcPts val="1200"/>
                        </a:spcBef>
                        <a:spcAft>
                          <a:spcPts val="0"/>
                        </a:spcAft>
                      </a:pPr>
                      <a:r>
                        <a:rPr lang="pt-BR" sz="1600" dirty="0">
                          <a:effectLst/>
                          <a:latin typeface="Arial" panose="020B0604020202020204" pitchFamily="34" charset="0"/>
                          <a:ea typeface="Times New Roman" panose="02020603050405020304" pitchFamily="18" charset="0"/>
                          <a:cs typeface="Times New Roman" panose="02020603050405020304" pitchFamily="18" charset="0"/>
                        </a:rPr>
                        <a:t>Oferta de viagens – </a:t>
                      </a:r>
                      <a:r>
                        <a:rPr lang="pt-BR" sz="1600" b="1" dirty="0">
                          <a:effectLst/>
                          <a:latin typeface="Arial" panose="020B0604020202020204" pitchFamily="34" charset="0"/>
                          <a:ea typeface="Times New Roman" panose="02020603050405020304" pitchFamily="18" charset="0"/>
                          <a:cs typeface="Times New Roman" panose="02020603050405020304" pitchFamily="18" charset="0"/>
                        </a:rPr>
                        <a:t>Confiabilidade</a:t>
                      </a:r>
                      <a:endParaRPr lang="pt-BR"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20000"/>
                        </a:lnSpc>
                        <a:spcBef>
                          <a:spcPts val="1200"/>
                        </a:spcBef>
                        <a:spcAft>
                          <a:spcPts val="0"/>
                        </a:spcAft>
                      </a:pPr>
                      <a:r>
                        <a:rPr lang="pt-BR" sz="1600" b="1" dirty="0">
                          <a:effectLst/>
                          <a:latin typeface="Arial" panose="020B0604020202020204" pitchFamily="34" charset="0"/>
                          <a:ea typeface="Times New Roman" panose="02020603050405020304" pitchFamily="18" charset="0"/>
                          <a:cs typeface="Times New Roman" panose="02020603050405020304" pitchFamily="18" charset="0"/>
                        </a:rPr>
                        <a:t>IQ2</a:t>
                      </a:r>
                      <a:r>
                        <a:rPr lang="pt-BR" sz="1600" b="1" baseline="0" dirty="0">
                          <a:effectLst/>
                          <a:latin typeface="Arial" panose="020B0604020202020204" pitchFamily="34" charset="0"/>
                          <a:ea typeface="Times New Roman" panose="02020603050405020304" pitchFamily="18" charset="0"/>
                          <a:cs typeface="Times New Roman" panose="02020603050405020304" pitchFamily="18" charset="0"/>
                        </a:rPr>
                        <a:t> - </a:t>
                      </a:r>
                      <a:r>
                        <a:rPr lang="pt-BR" sz="1600" b="1" dirty="0">
                          <a:effectLst/>
                          <a:latin typeface="Arial" panose="020B0604020202020204" pitchFamily="34" charset="0"/>
                          <a:ea typeface="Times New Roman" panose="02020603050405020304" pitchFamily="18" charset="0"/>
                          <a:cs typeface="Times New Roman" panose="02020603050405020304" pitchFamily="18" charset="0"/>
                        </a:rPr>
                        <a:t>Cumprimento da quantidade de viagens</a:t>
                      </a:r>
                      <a:endParaRPr lang="pt-BR"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hangingPunct="0"/>
                      <a:r>
                        <a:rPr lang="pt-BR"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pt-B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70837">
                <a:tc>
                  <a:txBody>
                    <a:bodyPr/>
                    <a:lstStyle/>
                    <a:p>
                      <a:pPr algn="l">
                        <a:lnSpc>
                          <a:spcPct val="120000"/>
                        </a:lnSpc>
                        <a:spcBef>
                          <a:spcPts val="1200"/>
                        </a:spcBef>
                        <a:spcAft>
                          <a:spcPts val="0"/>
                        </a:spcAft>
                      </a:pPr>
                      <a:r>
                        <a:rPr lang="pt-BR" sz="1600" dirty="0">
                          <a:effectLst/>
                          <a:latin typeface="Arial" panose="020B0604020202020204" pitchFamily="34" charset="0"/>
                          <a:ea typeface="Times New Roman" panose="02020603050405020304" pitchFamily="18" charset="0"/>
                          <a:cs typeface="Times New Roman" panose="02020603050405020304" pitchFamily="18" charset="0"/>
                        </a:rPr>
                        <a:t>Oferta de viagens – </a:t>
                      </a:r>
                      <a:r>
                        <a:rPr lang="pt-BR" sz="1600" b="1" dirty="0">
                          <a:effectLst/>
                          <a:latin typeface="Arial" panose="020B0604020202020204" pitchFamily="34" charset="0"/>
                          <a:ea typeface="Times New Roman" panose="02020603050405020304" pitchFamily="18" charset="0"/>
                          <a:cs typeface="Times New Roman" panose="02020603050405020304" pitchFamily="18" charset="0"/>
                        </a:rPr>
                        <a:t>Regularidade</a:t>
                      </a:r>
                      <a:endParaRPr lang="pt-BR"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20000"/>
                        </a:lnSpc>
                        <a:spcBef>
                          <a:spcPts val="1200"/>
                        </a:spcBef>
                        <a:spcAft>
                          <a:spcPts val="0"/>
                        </a:spcAft>
                      </a:pPr>
                      <a:r>
                        <a:rPr lang="pt-BR" sz="1600" b="1" dirty="0">
                          <a:effectLst/>
                          <a:latin typeface="Arial" panose="020B0604020202020204" pitchFamily="34" charset="0"/>
                          <a:ea typeface="Times New Roman" panose="02020603050405020304" pitchFamily="18" charset="0"/>
                          <a:cs typeface="Times New Roman" panose="02020603050405020304" pitchFamily="18" charset="0"/>
                        </a:rPr>
                        <a:t>IQ3</a:t>
                      </a:r>
                      <a:r>
                        <a:rPr lang="pt-BR" sz="1600" dirty="0">
                          <a:effectLst/>
                          <a:latin typeface="Arial" panose="020B0604020202020204" pitchFamily="34" charset="0"/>
                          <a:ea typeface="Times New Roman" panose="02020603050405020304" pitchFamily="18" charset="0"/>
                          <a:cs typeface="Times New Roman" panose="02020603050405020304" pitchFamily="18" charset="0"/>
                        </a:rPr>
                        <a:t> - Regularidade da operação (</a:t>
                      </a:r>
                      <a:r>
                        <a:rPr lang="pt-BR" sz="1600" b="1" dirty="0">
                          <a:effectLst/>
                          <a:latin typeface="Arial" panose="020B0604020202020204" pitchFamily="34" charset="0"/>
                          <a:ea typeface="Times New Roman" panose="02020603050405020304" pitchFamily="18" charset="0"/>
                          <a:cs typeface="Times New Roman" panose="02020603050405020304" pitchFamily="18" charset="0"/>
                        </a:rPr>
                        <a:t>cumprimento dos horários</a:t>
                      </a:r>
                      <a:r>
                        <a:rPr lang="pt-BR" sz="1600" b="1" baseline="0" dirty="0">
                          <a:effectLst/>
                          <a:latin typeface="Arial" panose="020B0604020202020204" pitchFamily="34" charset="0"/>
                          <a:ea typeface="Times New Roman" panose="02020603050405020304" pitchFamily="18" charset="0"/>
                          <a:cs typeface="Times New Roman" panose="02020603050405020304" pitchFamily="18" charset="0"/>
                        </a:rPr>
                        <a:t> – atrasos e adiantamentos</a:t>
                      </a:r>
                      <a:r>
                        <a:rPr lang="pt-BR" sz="1600" dirty="0">
                          <a:effectLst/>
                          <a:latin typeface="Arial" panose="020B0604020202020204" pitchFamily="34" charset="0"/>
                          <a:ea typeface="Times New Roman" panose="02020603050405020304" pitchFamily="18" charset="0"/>
                          <a:cs typeface="Times New Roman" panose="02020603050405020304" pitchFamily="18" charset="0"/>
                        </a:rPr>
                        <a:t>)</a:t>
                      </a:r>
                      <a:endParaRPr lang="pt-BR"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hangingPunct="0"/>
                      <a:r>
                        <a:rPr lang="pt-BR"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a:t>
                      </a:r>
                      <a:endParaRPr lang="pt-B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29251">
                <a:tc>
                  <a:txBody>
                    <a:bodyPr/>
                    <a:lstStyle/>
                    <a:p>
                      <a:pPr algn="l">
                        <a:lnSpc>
                          <a:spcPct val="120000"/>
                        </a:lnSpc>
                        <a:spcBef>
                          <a:spcPts val="1200"/>
                        </a:spcBef>
                        <a:spcAft>
                          <a:spcPts val="0"/>
                        </a:spcAft>
                      </a:pPr>
                      <a:r>
                        <a:rPr lang="pt-BR" sz="1600" dirty="0">
                          <a:effectLst/>
                          <a:latin typeface="Arial" panose="020B0604020202020204" pitchFamily="34" charset="0"/>
                          <a:ea typeface="Calibri" panose="020F0502020204030204" pitchFamily="34" charset="0"/>
                          <a:cs typeface="Times New Roman" panose="02020603050405020304" pitchFamily="18" charset="0"/>
                        </a:rPr>
                        <a:t>Usuários – </a:t>
                      </a:r>
                      <a:r>
                        <a:rPr lang="pt-BR" sz="1600" b="1" dirty="0">
                          <a:effectLst/>
                          <a:latin typeface="Arial" panose="020B0604020202020204" pitchFamily="34" charset="0"/>
                          <a:ea typeface="Calibri" panose="020F0502020204030204" pitchFamily="34" charset="0"/>
                          <a:cs typeface="Times New Roman" panose="02020603050405020304" pitchFamily="18" charset="0"/>
                        </a:rPr>
                        <a:t>Serviço</a:t>
                      </a: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20000"/>
                        </a:lnSpc>
                        <a:spcBef>
                          <a:spcPts val="1200"/>
                        </a:spcBef>
                        <a:spcAft>
                          <a:spcPts val="0"/>
                        </a:spcAft>
                      </a:pPr>
                      <a:r>
                        <a:rPr lang="pt-BR" sz="1600" b="1" dirty="0">
                          <a:effectLst/>
                          <a:latin typeface="Arial" panose="020B0604020202020204" pitchFamily="34" charset="0"/>
                          <a:ea typeface="Times New Roman" panose="02020603050405020304" pitchFamily="18" charset="0"/>
                          <a:cs typeface="Times New Roman" panose="02020603050405020304" pitchFamily="18" charset="0"/>
                        </a:rPr>
                        <a:t>IQ4 - Reclamação dos usuários</a:t>
                      </a:r>
                      <a:endParaRPr lang="pt-BR"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hangingPunct="0"/>
                      <a:r>
                        <a:rPr lang="pt-BR"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pt-B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12" name="CaixaDeTexto 11">
            <a:extLst>
              <a:ext uri="{FF2B5EF4-FFF2-40B4-BE49-F238E27FC236}">
                <a16:creationId xmlns:a16="http://schemas.microsoft.com/office/drawing/2014/main" id="{9CFB64FB-DEFF-6B3A-8BE5-2D5AF2A8392B}"/>
              </a:ext>
            </a:extLst>
          </p:cNvPr>
          <p:cNvSpPr txBox="1"/>
          <p:nvPr/>
        </p:nvSpPr>
        <p:spPr>
          <a:xfrm>
            <a:off x="1013948" y="1157592"/>
            <a:ext cx="1377300" cy="369332"/>
          </a:xfrm>
          <a:prstGeom prst="rect">
            <a:avLst/>
          </a:prstGeom>
          <a:noFill/>
        </p:spPr>
        <p:txBody>
          <a:bodyPr wrap="none" rtlCol="0">
            <a:spAutoFit/>
          </a:bodyPr>
          <a:lstStyle/>
          <a:p>
            <a:r>
              <a:rPr lang="pt-BR" dirty="0"/>
              <a:t>Indicadores</a:t>
            </a:r>
          </a:p>
        </p:txBody>
      </p:sp>
      <p:sp>
        <p:nvSpPr>
          <p:cNvPr id="13" name="CaixaDeTexto 12">
            <a:extLst>
              <a:ext uri="{FF2B5EF4-FFF2-40B4-BE49-F238E27FC236}">
                <a16:creationId xmlns:a16="http://schemas.microsoft.com/office/drawing/2014/main" id="{65B97FE4-1B5B-516A-0AD3-26120BB76552}"/>
              </a:ext>
            </a:extLst>
          </p:cNvPr>
          <p:cNvSpPr txBox="1"/>
          <p:nvPr/>
        </p:nvSpPr>
        <p:spPr>
          <a:xfrm>
            <a:off x="2903289" y="5223752"/>
            <a:ext cx="6070893" cy="369332"/>
          </a:xfrm>
          <a:prstGeom prst="rect">
            <a:avLst/>
          </a:prstGeom>
          <a:noFill/>
        </p:spPr>
        <p:txBody>
          <a:bodyPr wrap="none" rtlCol="0">
            <a:spAutoFit/>
          </a:bodyPr>
          <a:lstStyle/>
          <a:p>
            <a:r>
              <a:rPr lang="pt-BR" b="1" dirty="0"/>
              <a:t>IQS = (IQ1 × 0,1) + (IQ2 × 0,3) + (IQ3 × 0,4) + (IQ5 × 0,2)</a:t>
            </a:r>
          </a:p>
        </p:txBody>
      </p:sp>
    </p:spTree>
    <p:extLst>
      <p:ext uri="{BB962C8B-B14F-4D97-AF65-F5344CB8AC3E}">
        <p14:creationId xmlns:p14="http://schemas.microsoft.com/office/powerpoint/2010/main" val="1601105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aixaDeTexto 16"/>
          <p:cNvSpPr txBox="1"/>
          <p:nvPr/>
        </p:nvSpPr>
        <p:spPr>
          <a:xfrm>
            <a:off x="402771" y="717310"/>
            <a:ext cx="2069797" cy="800219"/>
          </a:xfrm>
          <a:prstGeom prst="rect">
            <a:avLst/>
          </a:prstGeom>
          <a:noFill/>
        </p:spPr>
        <p:txBody>
          <a:bodyPr wrap="none" rtlCol="0">
            <a:spAutoFit/>
          </a:bodyPr>
          <a:lstStyle/>
          <a:p>
            <a:pPr>
              <a:spcBef>
                <a:spcPts val="600"/>
              </a:spcBef>
              <a:spcAft>
                <a:spcPts val="600"/>
              </a:spcAft>
            </a:pPr>
            <a:r>
              <a:rPr lang="pt-BR" dirty="0"/>
              <a:t>Serviço de </a:t>
            </a:r>
          </a:p>
          <a:p>
            <a:pPr>
              <a:spcBef>
                <a:spcPts val="600"/>
              </a:spcBef>
              <a:spcAft>
                <a:spcPts val="600"/>
              </a:spcAft>
            </a:pPr>
            <a:r>
              <a:rPr lang="pt-BR" dirty="0"/>
              <a:t>transporte coletivo</a:t>
            </a:r>
          </a:p>
        </p:txBody>
      </p:sp>
      <p:pic>
        <p:nvPicPr>
          <p:cNvPr id="2" name="Imagem 1">
            <a:extLst>
              <a:ext uri="{FF2B5EF4-FFF2-40B4-BE49-F238E27FC236}">
                <a16:creationId xmlns:a16="http://schemas.microsoft.com/office/drawing/2014/main" id="{7F7222B5-B821-928F-6472-6570CEDB55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3474" y="717371"/>
            <a:ext cx="7705725" cy="5867104"/>
          </a:xfrm>
          <a:prstGeom prst="rect">
            <a:avLst/>
          </a:prstGeom>
        </p:spPr>
      </p:pic>
    </p:spTree>
    <p:extLst>
      <p:ext uri="{BB962C8B-B14F-4D97-AF65-F5344CB8AC3E}">
        <p14:creationId xmlns:p14="http://schemas.microsoft.com/office/powerpoint/2010/main" val="8191474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aixaDeTexto 2">
                <a:extLst>
                  <a:ext uri="{FF2B5EF4-FFF2-40B4-BE49-F238E27FC236}">
                    <a16:creationId xmlns:a16="http://schemas.microsoft.com/office/drawing/2014/main" id="{464EB106-40C1-609C-013E-892E1D386251}"/>
                  </a:ext>
                </a:extLst>
              </p:cNvPr>
              <p:cNvSpPr txBox="1"/>
              <p:nvPr/>
            </p:nvSpPr>
            <p:spPr>
              <a:xfrm>
                <a:off x="564205" y="1610238"/>
                <a:ext cx="3545731" cy="629852"/>
              </a:xfrm>
              <a:prstGeom prst="rect">
                <a:avLst/>
              </a:prstGeom>
              <a:solidFill>
                <a:schemeClr val="accent1">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pt-BR" i="1" smtClean="0">
                          <a:latin typeface="Cambria Math" panose="02040503050406030204" pitchFamily="18" charset="0"/>
                        </a:rPr>
                        <m:t>𝑁𝑄𝐺</m:t>
                      </m:r>
                      <m:r>
                        <a:rPr lang="pt-BR" i="0">
                          <a:latin typeface="Cambria Math" panose="02040503050406030204" pitchFamily="18" charset="0"/>
                        </a:rPr>
                        <m:t>=100−</m:t>
                      </m:r>
                      <m:f>
                        <m:fPr>
                          <m:ctrlPr>
                            <a:rPr lang="pt-BR" i="1">
                              <a:solidFill>
                                <a:srgbClr val="836967"/>
                              </a:solidFill>
                              <a:latin typeface="Cambria Math" panose="02040503050406030204" pitchFamily="18" charset="0"/>
                            </a:rPr>
                          </m:ctrlPr>
                        </m:fPr>
                        <m:num>
                          <m:d>
                            <m:dPr>
                              <m:ctrlPr>
                                <a:rPr lang="pt-BR" i="1">
                                  <a:latin typeface="Cambria Math" panose="02040503050406030204" pitchFamily="18" charset="0"/>
                                </a:rPr>
                              </m:ctrlPr>
                            </m:dPr>
                            <m:e>
                              <m:r>
                                <a:rPr lang="pt-BR" i="0">
                                  <a:latin typeface="Cambria Math" panose="02040503050406030204" pitchFamily="18" charset="0"/>
                                </a:rPr>
                                <m:t>90−</m:t>
                              </m:r>
                              <m:r>
                                <a:rPr lang="pt-BR" b="0" i="1" smtClean="0">
                                  <a:latin typeface="Cambria Math" panose="02040503050406030204" pitchFamily="18" charset="0"/>
                                </a:rPr>
                                <m:t>𝐼𝑄𝑆</m:t>
                              </m:r>
                            </m:e>
                          </m:d>
                          <m:r>
                            <a:rPr lang="pt-BR" i="0">
                              <a:latin typeface="Cambria Math" panose="02040503050406030204" pitchFamily="18" charset="0"/>
                            </a:rPr>
                            <m:t>×100</m:t>
                          </m:r>
                        </m:num>
                        <m:den>
                          <m:r>
                            <a:rPr lang="pt-BR" i="0">
                              <a:latin typeface="Cambria Math" panose="02040503050406030204" pitchFamily="18" charset="0"/>
                            </a:rPr>
                            <m:t>90</m:t>
                          </m:r>
                        </m:den>
                      </m:f>
                    </m:oMath>
                  </m:oMathPara>
                </a14:m>
                <a:endParaRPr lang="pt-BR" dirty="0"/>
              </a:p>
            </p:txBody>
          </p:sp>
        </mc:Choice>
        <mc:Fallback xmlns="">
          <p:sp>
            <p:nvSpPr>
              <p:cNvPr id="3" name="CaixaDeTexto 2">
                <a:extLst>
                  <a:ext uri="{FF2B5EF4-FFF2-40B4-BE49-F238E27FC236}">
                    <a16:creationId xmlns:a16="http://schemas.microsoft.com/office/drawing/2014/main" id="{464EB106-40C1-609C-013E-892E1D386251}"/>
                  </a:ext>
                </a:extLst>
              </p:cNvPr>
              <p:cNvSpPr txBox="1">
                <a:spLocks noRot="1" noChangeAspect="1" noMove="1" noResize="1" noEditPoints="1" noAdjustHandles="1" noChangeArrowheads="1" noChangeShapeType="1" noTextEdit="1"/>
              </p:cNvSpPr>
              <p:nvPr/>
            </p:nvSpPr>
            <p:spPr>
              <a:xfrm>
                <a:off x="564205" y="1610238"/>
                <a:ext cx="3545731" cy="629852"/>
              </a:xfrm>
              <a:prstGeom prst="rect">
                <a:avLst/>
              </a:prstGeom>
              <a:blipFill>
                <a:blip r:embed="rId2"/>
                <a:stretch>
                  <a:fillRect/>
                </a:stretch>
              </a:blipFill>
            </p:spPr>
            <p:txBody>
              <a:bodyPr/>
              <a:lstStyle/>
              <a:p>
                <a:r>
                  <a:rPr lang="pt-BR">
                    <a:noFill/>
                  </a:rPr>
                  <a:t> </a:t>
                </a:r>
              </a:p>
            </p:txBody>
          </p:sp>
        </mc:Fallback>
      </mc:AlternateContent>
      <p:sp>
        <p:nvSpPr>
          <p:cNvPr id="4" name="CaixaDeTexto 3">
            <a:extLst>
              <a:ext uri="{FF2B5EF4-FFF2-40B4-BE49-F238E27FC236}">
                <a16:creationId xmlns:a16="http://schemas.microsoft.com/office/drawing/2014/main" id="{0C1B6A99-8C72-781F-F629-B1833337A6A9}"/>
              </a:ext>
            </a:extLst>
          </p:cNvPr>
          <p:cNvSpPr txBox="1"/>
          <p:nvPr/>
        </p:nvSpPr>
        <p:spPr>
          <a:xfrm>
            <a:off x="564205" y="958669"/>
            <a:ext cx="2736647" cy="369332"/>
          </a:xfrm>
          <a:prstGeom prst="rect">
            <a:avLst/>
          </a:prstGeom>
          <a:noFill/>
        </p:spPr>
        <p:txBody>
          <a:bodyPr wrap="none" rtlCol="0">
            <a:spAutoFit/>
          </a:bodyPr>
          <a:lstStyle/>
          <a:p>
            <a:r>
              <a:rPr lang="pt-BR" dirty="0"/>
              <a:t>Nota Geral de Qualidade</a:t>
            </a:r>
          </a:p>
        </p:txBody>
      </p:sp>
      <p:graphicFrame>
        <p:nvGraphicFramePr>
          <p:cNvPr id="6" name="Tabela 5">
            <a:extLst>
              <a:ext uri="{FF2B5EF4-FFF2-40B4-BE49-F238E27FC236}">
                <a16:creationId xmlns:a16="http://schemas.microsoft.com/office/drawing/2014/main" id="{33F27B10-2C68-E09A-635B-9F2F7BBE62F7}"/>
              </a:ext>
            </a:extLst>
          </p:cNvPr>
          <p:cNvGraphicFramePr>
            <a:graphicFrameLocks noGrp="1"/>
          </p:cNvGraphicFramePr>
          <p:nvPr>
            <p:extLst>
              <p:ext uri="{D42A27DB-BD31-4B8C-83A1-F6EECF244321}">
                <p14:modId xmlns:p14="http://schemas.microsoft.com/office/powerpoint/2010/main" val="959020212"/>
              </p:ext>
            </p:extLst>
          </p:nvPr>
        </p:nvGraphicFramePr>
        <p:xfrm>
          <a:off x="564205" y="2486280"/>
          <a:ext cx="10904706" cy="3377004"/>
        </p:xfrm>
        <a:graphic>
          <a:graphicData uri="http://schemas.openxmlformats.org/drawingml/2006/table">
            <a:tbl>
              <a:tblPr firstRow="1" bandRow="1">
                <a:tableStyleId>{5C22544A-7EE6-4342-B048-85BDC9FD1C3A}</a:tableStyleId>
              </a:tblPr>
              <a:tblGrid>
                <a:gridCol w="2184319">
                  <a:extLst>
                    <a:ext uri="{9D8B030D-6E8A-4147-A177-3AD203B41FA5}">
                      <a16:colId xmlns:a16="http://schemas.microsoft.com/office/drawing/2014/main" val="2513860760"/>
                    </a:ext>
                  </a:extLst>
                </a:gridCol>
                <a:gridCol w="3457723">
                  <a:extLst>
                    <a:ext uri="{9D8B030D-6E8A-4147-A177-3AD203B41FA5}">
                      <a16:colId xmlns:a16="http://schemas.microsoft.com/office/drawing/2014/main" val="703152075"/>
                    </a:ext>
                  </a:extLst>
                </a:gridCol>
                <a:gridCol w="5262664">
                  <a:extLst>
                    <a:ext uri="{9D8B030D-6E8A-4147-A177-3AD203B41FA5}">
                      <a16:colId xmlns:a16="http://schemas.microsoft.com/office/drawing/2014/main" val="778775258"/>
                    </a:ext>
                  </a:extLst>
                </a:gridCol>
              </a:tblGrid>
              <a:tr h="539031">
                <a:tc>
                  <a:txBody>
                    <a:bodyPr/>
                    <a:lstStyle/>
                    <a:p>
                      <a:pPr algn="l" hangingPunct="0"/>
                      <a:r>
                        <a:rPr lang="pt-BR" sz="1400" dirty="0">
                          <a:solidFill>
                            <a:schemeClr val="bg1"/>
                          </a:solidFill>
                          <a:effectLst/>
                        </a:rPr>
                        <a:t>Conceito</a:t>
                      </a:r>
                      <a:endParaRPr lang="pt-BR" sz="1400" dirty="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hangingPunct="0"/>
                      <a:r>
                        <a:rPr lang="pt-BR" sz="1400" dirty="0">
                          <a:solidFill>
                            <a:schemeClr val="bg1"/>
                          </a:solidFill>
                          <a:effectLst/>
                        </a:rPr>
                        <a:t>Faixa de valores da NQG trimestral</a:t>
                      </a:r>
                      <a:endParaRPr lang="pt-BR" sz="1400" dirty="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hangingPunct="0"/>
                      <a:r>
                        <a:rPr lang="pt-BR" sz="1400" dirty="0">
                          <a:solidFill>
                            <a:schemeClr val="bg1"/>
                          </a:solidFill>
                          <a:effectLst/>
                          <a:latin typeface="+mj-lt"/>
                          <a:ea typeface="Times New Roman" panose="02020603050405020304" pitchFamily="18" charset="0"/>
                          <a:cs typeface="Times New Roman" panose="02020603050405020304" pitchFamily="18" charset="0"/>
                        </a:rPr>
                        <a:t>Consequência</a:t>
                      </a:r>
                    </a:p>
                  </a:txBody>
                  <a:tcPr marL="68580" marR="68580" marT="0" marB="0" anchor="ctr"/>
                </a:tc>
                <a:extLst>
                  <a:ext uri="{0D108BD9-81ED-4DB2-BD59-A6C34878D82A}">
                    <a16:rowId xmlns:a16="http://schemas.microsoft.com/office/drawing/2014/main" val="3061933102"/>
                  </a:ext>
                </a:extLst>
              </a:tr>
              <a:tr h="539031">
                <a:tc>
                  <a:txBody>
                    <a:bodyPr/>
                    <a:lstStyle/>
                    <a:p>
                      <a:pPr algn="l" hangingPunct="0"/>
                      <a:r>
                        <a:rPr lang="pt-BR" sz="1400" dirty="0">
                          <a:solidFill>
                            <a:srgbClr val="000000"/>
                          </a:solidFill>
                          <a:effectLst/>
                        </a:rPr>
                        <a:t>Nível de excelência</a:t>
                      </a:r>
                      <a:endParaRPr lang="pt-BR" sz="14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hangingPunct="0"/>
                      <a:r>
                        <a:rPr lang="pt-BR" sz="1400" dirty="0">
                          <a:solidFill>
                            <a:srgbClr val="000000"/>
                          </a:solidFill>
                          <a:effectLst/>
                        </a:rPr>
                        <a:t>NQG igual ou maior a 90</a:t>
                      </a:r>
                      <a:endParaRPr lang="pt-BR" sz="14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hangingPunct="0"/>
                      <a:r>
                        <a:rPr lang="pt-BR" sz="1400" dirty="0">
                          <a:effectLst/>
                          <a:latin typeface="+mj-lt"/>
                          <a:ea typeface="Times New Roman" panose="02020603050405020304" pitchFamily="18" charset="0"/>
                          <a:cs typeface="Times New Roman" panose="02020603050405020304" pitchFamily="18" charset="0"/>
                        </a:rPr>
                        <a:t>Emissão de um Certificado de Excelência dos Serviços, tornado público</a:t>
                      </a:r>
                    </a:p>
                  </a:txBody>
                  <a:tcPr marL="68580" marR="68580" marT="0" marB="0" anchor="ctr"/>
                </a:tc>
                <a:extLst>
                  <a:ext uri="{0D108BD9-81ED-4DB2-BD59-A6C34878D82A}">
                    <a16:rowId xmlns:a16="http://schemas.microsoft.com/office/drawing/2014/main" val="3403500905"/>
                  </a:ext>
                </a:extLst>
              </a:tr>
              <a:tr h="766314">
                <a:tc>
                  <a:txBody>
                    <a:bodyPr/>
                    <a:lstStyle/>
                    <a:p>
                      <a:pPr algn="l" hangingPunct="0"/>
                      <a:r>
                        <a:rPr lang="pt-BR" sz="1400" dirty="0">
                          <a:solidFill>
                            <a:srgbClr val="000000"/>
                          </a:solidFill>
                          <a:effectLst/>
                        </a:rPr>
                        <a:t>Nível de boa operação</a:t>
                      </a:r>
                      <a:endParaRPr lang="pt-BR" sz="14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hangingPunct="0"/>
                      <a:r>
                        <a:rPr lang="pt-BR" sz="1400" dirty="0">
                          <a:solidFill>
                            <a:srgbClr val="000000"/>
                          </a:solidFill>
                          <a:effectLst/>
                        </a:rPr>
                        <a:t>NQQ maior ou igual a 75 pontos e menor que 90 pontos</a:t>
                      </a:r>
                      <a:endParaRPr lang="pt-BR" sz="14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hangingPunct="0"/>
                      <a:r>
                        <a:rPr lang="pt-BR" sz="1400" dirty="0">
                          <a:effectLst/>
                          <a:latin typeface="+mj-lt"/>
                          <a:ea typeface="Times New Roman" panose="02020603050405020304" pitchFamily="18" charset="0"/>
                          <a:cs typeface="Times New Roman" panose="02020603050405020304" pitchFamily="18" charset="0"/>
                        </a:rPr>
                        <a:t>Apresentação de plano de ações corretivas para o indicadores com deficiência a ser apresentado em 20 dias, com acompanhamento mensal</a:t>
                      </a:r>
                    </a:p>
                  </a:txBody>
                  <a:tcPr marL="68580" marR="68580" marT="0" marB="0" anchor="ctr"/>
                </a:tc>
                <a:extLst>
                  <a:ext uri="{0D108BD9-81ED-4DB2-BD59-A6C34878D82A}">
                    <a16:rowId xmlns:a16="http://schemas.microsoft.com/office/drawing/2014/main" val="4065514333"/>
                  </a:ext>
                </a:extLst>
              </a:tr>
              <a:tr h="766314">
                <a:tc>
                  <a:txBody>
                    <a:bodyPr/>
                    <a:lstStyle/>
                    <a:p>
                      <a:pPr algn="l" hangingPunct="0"/>
                      <a:r>
                        <a:rPr lang="pt-BR" sz="1400" dirty="0">
                          <a:solidFill>
                            <a:srgbClr val="000000"/>
                          </a:solidFill>
                          <a:effectLst/>
                        </a:rPr>
                        <a:t>Nível de operação regular</a:t>
                      </a:r>
                      <a:endParaRPr lang="pt-BR" sz="14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hangingPunct="0"/>
                      <a:r>
                        <a:rPr lang="pt-BR" sz="1400" dirty="0">
                          <a:solidFill>
                            <a:srgbClr val="000000"/>
                          </a:solidFill>
                          <a:effectLst/>
                        </a:rPr>
                        <a:t>NQG maior ou igual a 60 pontos e menor que 75 pontos</a:t>
                      </a:r>
                      <a:endParaRPr lang="pt-BR" sz="14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pt-BR" sz="1400" kern="1200" dirty="0">
                          <a:solidFill>
                            <a:schemeClr val="dk1"/>
                          </a:solidFill>
                          <a:effectLst/>
                          <a:latin typeface="+mn-lt"/>
                          <a:ea typeface="Times New Roman" panose="02020603050405020304" pitchFamily="18" charset="0"/>
                          <a:cs typeface="Times New Roman" panose="02020603050405020304" pitchFamily="18" charset="0"/>
                        </a:rPr>
                        <a:t>Multa (200 valores da Tarifa Pública por ônibus) e apresentação de plano de ações corretivas para o indicadores com deficiência a ser apresentado em 20 dias, com acompanhamento quinzenal</a:t>
                      </a:r>
                      <a:endParaRPr lang="pt-BR" sz="1400" dirty="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290935"/>
                  </a:ext>
                </a:extLst>
              </a:tr>
              <a:tr h="766314">
                <a:tc>
                  <a:txBody>
                    <a:bodyPr/>
                    <a:lstStyle/>
                    <a:p>
                      <a:pPr algn="l" hangingPunct="0"/>
                      <a:r>
                        <a:rPr lang="pt-BR" sz="1400" dirty="0">
                          <a:solidFill>
                            <a:srgbClr val="000000"/>
                          </a:solidFill>
                          <a:effectLst/>
                        </a:rPr>
                        <a:t>Nível de operação insuficiente</a:t>
                      </a:r>
                      <a:endParaRPr lang="pt-BR" sz="14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hangingPunct="0"/>
                      <a:r>
                        <a:rPr lang="pt-BR" sz="1400" dirty="0">
                          <a:solidFill>
                            <a:srgbClr val="000000"/>
                          </a:solidFill>
                          <a:effectLst/>
                        </a:rPr>
                        <a:t>NQG menor de 60 pontos</a:t>
                      </a:r>
                      <a:endParaRPr lang="pt-BR" sz="14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pt-BR" sz="1400" kern="1200" dirty="0">
                          <a:solidFill>
                            <a:schemeClr val="dk1"/>
                          </a:solidFill>
                          <a:effectLst/>
                          <a:latin typeface="+mn-lt"/>
                          <a:ea typeface="Times New Roman" panose="02020603050405020304" pitchFamily="18" charset="0"/>
                          <a:cs typeface="Times New Roman" panose="02020603050405020304" pitchFamily="18" charset="0"/>
                        </a:rPr>
                        <a:t>Multa (400 valores da Tarifa Pública por ônibus)  e apresentação de plano de ações corretivas para o indicadores com deficiência a ser apresentado em 10 dias, com acompanhamento contínuo.</a:t>
                      </a:r>
                      <a:endParaRPr lang="pt-BR" sz="1400" dirty="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31160229"/>
                  </a:ext>
                </a:extLst>
              </a:tr>
            </a:tbl>
          </a:graphicData>
        </a:graphic>
      </p:graphicFrame>
      <p:sp>
        <p:nvSpPr>
          <p:cNvPr id="9" name="CaixaDeTexto 8">
            <a:extLst>
              <a:ext uri="{FF2B5EF4-FFF2-40B4-BE49-F238E27FC236}">
                <a16:creationId xmlns:a16="http://schemas.microsoft.com/office/drawing/2014/main" id="{BFEE04D8-65CA-1933-33F1-8C9BE0EFA19B}"/>
              </a:ext>
            </a:extLst>
          </p:cNvPr>
          <p:cNvSpPr txBox="1"/>
          <p:nvPr/>
        </p:nvSpPr>
        <p:spPr>
          <a:xfrm>
            <a:off x="564205" y="6021421"/>
            <a:ext cx="4083169" cy="369332"/>
          </a:xfrm>
          <a:prstGeom prst="rect">
            <a:avLst/>
          </a:prstGeom>
          <a:noFill/>
        </p:spPr>
        <p:txBody>
          <a:bodyPr wrap="none" rtlCol="0">
            <a:spAutoFit/>
          </a:bodyPr>
          <a:lstStyle/>
          <a:p>
            <a:r>
              <a:rPr lang="pt-BR" dirty="0"/>
              <a:t>Utilização na fórmula de remuneração</a:t>
            </a:r>
          </a:p>
        </p:txBody>
      </p:sp>
    </p:spTree>
    <p:extLst>
      <p:ext uri="{BB962C8B-B14F-4D97-AF65-F5344CB8AC3E}">
        <p14:creationId xmlns:p14="http://schemas.microsoft.com/office/powerpoint/2010/main" val="623423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683657" y="2991982"/>
            <a:ext cx="8813800" cy="4370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700" b="1" dirty="0">
                <a:solidFill>
                  <a:schemeClr val="accent6">
                    <a:lumMod val="50000"/>
                  </a:schemeClr>
                </a:solidFill>
                <a:latin typeface="Verdana" panose="020B0604030504040204" pitchFamily="34" charset="0"/>
                <a:ea typeface="Verdana" panose="020B0604030504040204" pitchFamily="34" charset="0"/>
              </a:rPr>
              <a:t>Modelo Econômico</a:t>
            </a:r>
          </a:p>
        </p:txBody>
      </p:sp>
      <p:cxnSp>
        <p:nvCxnSpPr>
          <p:cNvPr id="8" name="Conector reto 7"/>
          <p:cNvCxnSpPr/>
          <p:nvPr/>
        </p:nvCxnSpPr>
        <p:spPr>
          <a:xfrm>
            <a:off x="1741714" y="3659189"/>
            <a:ext cx="8697686" cy="0"/>
          </a:xfrm>
          <a:prstGeom prst="line">
            <a:avLst/>
          </a:prstGeom>
          <a:ln w="38100">
            <a:solidFill>
              <a:schemeClr val="accent6">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3005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729343" y="1407328"/>
            <a:ext cx="4267201" cy="1200329"/>
          </a:xfrm>
          <a:prstGeom prst="rect">
            <a:avLst/>
          </a:prstGeom>
          <a:noFill/>
        </p:spPr>
        <p:txBody>
          <a:bodyPr wrap="square" rtlCol="0">
            <a:spAutoFit/>
          </a:bodyPr>
          <a:lstStyle/>
          <a:p>
            <a:pPr algn="just"/>
            <a:r>
              <a:rPr lang="pt-BR" i="1" dirty="0"/>
              <a:t>A segurança econômica e a segurança jurídica são os elementos essenciais para haver um serviço com qualidade de forma permanente</a:t>
            </a:r>
          </a:p>
        </p:txBody>
      </p:sp>
      <p:sp>
        <p:nvSpPr>
          <p:cNvPr id="3" name="CaixaDeTexto 2"/>
          <p:cNvSpPr txBox="1"/>
          <p:nvPr/>
        </p:nvSpPr>
        <p:spPr>
          <a:xfrm>
            <a:off x="6132513" y="1407328"/>
            <a:ext cx="5105400" cy="3970318"/>
          </a:xfrm>
          <a:prstGeom prst="rect">
            <a:avLst/>
          </a:prstGeom>
          <a:noFill/>
        </p:spPr>
        <p:txBody>
          <a:bodyPr wrap="square" rtlCol="0">
            <a:spAutoFit/>
          </a:bodyPr>
          <a:lstStyle/>
          <a:p>
            <a:r>
              <a:rPr lang="pt-BR" dirty="0"/>
              <a:t>O contrato deve dispor de instrumentos capazes de:</a:t>
            </a:r>
          </a:p>
          <a:p>
            <a:endParaRPr lang="pt-BR" dirty="0"/>
          </a:p>
          <a:p>
            <a:r>
              <a:rPr lang="pt-BR" dirty="0"/>
              <a:t>Assegurar ao operador segurança para realizar os investimentos e prestar os serviços</a:t>
            </a:r>
          </a:p>
          <a:p>
            <a:endParaRPr lang="pt-BR" dirty="0"/>
          </a:p>
          <a:p>
            <a:r>
              <a:rPr lang="pt-BR" dirty="0"/>
              <a:t>Proporcionar ao Município os instrumentos necessários e eficazes para o controle, fiscalização e gestão da qualidade dos serviços</a:t>
            </a:r>
          </a:p>
          <a:p>
            <a:endParaRPr lang="pt-BR" dirty="0"/>
          </a:p>
          <a:p>
            <a:r>
              <a:rPr lang="pt-BR" dirty="0"/>
              <a:t>Garantir à sociedade que os serviços observem os princípios legais de: regularidade, continuidade, eficiência, segurança, atualidade, generalidade, cortesia e modicidade das tarifas.</a:t>
            </a:r>
          </a:p>
        </p:txBody>
      </p:sp>
      <p:sp>
        <p:nvSpPr>
          <p:cNvPr id="4" name="Seta para a direita 3"/>
          <p:cNvSpPr/>
          <p:nvPr/>
        </p:nvSpPr>
        <p:spPr>
          <a:xfrm>
            <a:off x="5381398" y="3218315"/>
            <a:ext cx="322716" cy="348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riângulo isósceles 4"/>
          <p:cNvSpPr/>
          <p:nvPr/>
        </p:nvSpPr>
        <p:spPr>
          <a:xfrm>
            <a:off x="2696936" y="4449523"/>
            <a:ext cx="332014" cy="22044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6" name="Grupo 5"/>
          <p:cNvGrpSpPr/>
          <p:nvPr/>
        </p:nvGrpSpPr>
        <p:grpSpPr>
          <a:xfrm>
            <a:off x="870856" y="4041727"/>
            <a:ext cx="3984173" cy="683580"/>
            <a:chOff x="870856" y="4030841"/>
            <a:chExt cx="3984173" cy="683580"/>
          </a:xfrm>
        </p:grpSpPr>
        <p:cxnSp>
          <p:nvCxnSpPr>
            <p:cNvPr id="7" name="Conector reto 6"/>
            <p:cNvCxnSpPr/>
            <p:nvPr/>
          </p:nvCxnSpPr>
          <p:spPr>
            <a:xfrm>
              <a:off x="870857" y="4441371"/>
              <a:ext cx="3984172"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870856" y="4040164"/>
              <a:ext cx="1308371" cy="30777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pt-BR" sz="1400" dirty="0"/>
                <a:t>Obrigações</a:t>
              </a:r>
            </a:p>
          </p:txBody>
        </p:sp>
        <p:sp>
          <p:nvSpPr>
            <p:cNvPr id="9" name="CaixaDeTexto 8"/>
            <p:cNvSpPr txBox="1"/>
            <p:nvPr/>
          </p:nvSpPr>
          <p:spPr>
            <a:xfrm>
              <a:off x="3501684" y="4030841"/>
              <a:ext cx="1308371" cy="30777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pt-BR" sz="1400" dirty="0"/>
                <a:t>Remuneração</a:t>
              </a:r>
            </a:p>
          </p:txBody>
        </p:sp>
        <p:sp>
          <p:nvSpPr>
            <p:cNvPr id="10" name="Arco 9"/>
            <p:cNvSpPr/>
            <p:nvPr/>
          </p:nvSpPr>
          <p:spPr>
            <a:xfrm rot="5400000" flipH="1">
              <a:off x="2668171" y="4306091"/>
              <a:ext cx="402241" cy="414420"/>
            </a:xfrm>
            <a:prstGeom prst="arc">
              <a:avLst>
                <a:gd name="adj1" fmla="val 15514341"/>
                <a:gd name="adj2" fmla="val 6071900"/>
              </a:avLst>
            </a:prstGeom>
            <a:ln w="15875">
              <a:solidFill>
                <a:schemeClr val="tx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spTree>
    <p:extLst>
      <p:ext uri="{BB962C8B-B14F-4D97-AF65-F5344CB8AC3E}">
        <p14:creationId xmlns:p14="http://schemas.microsoft.com/office/powerpoint/2010/main" val="463244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02771" y="1034143"/>
            <a:ext cx="2121093" cy="369332"/>
          </a:xfrm>
          <a:prstGeom prst="rect">
            <a:avLst/>
          </a:prstGeom>
          <a:noFill/>
        </p:spPr>
        <p:txBody>
          <a:bodyPr wrap="none" rtlCol="0">
            <a:spAutoFit/>
          </a:bodyPr>
          <a:lstStyle/>
          <a:p>
            <a:r>
              <a:rPr lang="pt-BR" dirty="0"/>
              <a:t>Modelo econômico</a:t>
            </a:r>
          </a:p>
        </p:txBody>
      </p:sp>
      <p:sp>
        <p:nvSpPr>
          <p:cNvPr id="3" name="CaixaDeTexto 2"/>
          <p:cNvSpPr txBox="1"/>
          <p:nvPr/>
        </p:nvSpPr>
        <p:spPr>
          <a:xfrm>
            <a:off x="1544404" y="1694315"/>
            <a:ext cx="3232616" cy="369332"/>
          </a:xfrm>
          <a:prstGeom prst="rect">
            <a:avLst/>
          </a:prstGeom>
          <a:noFill/>
        </p:spPr>
        <p:txBody>
          <a:bodyPr wrap="none" rtlCol="0">
            <a:spAutoFit/>
          </a:bodyPr>
          <a:lstStyle/>
          <a:p>
            <a:pPr algn="ctr"/>
            <a:r>
              <a:rPr lang="pt-BR" dirty="0"/>
              <a:t>TARIFA DE REMUNERAÇÃO</a:t>
            </a:r>
          </a:p>
        </p:txBody>
      </p:sp>
      <p:sp>
        <p:nvSpPr>
          <p:cNvPr id="4" name="CaixaDeTexto 3"/>
          <p:cNvSpPr txBox="1"/>
          <p:nvPr/>
        </p:nvSpPr>
        <p:spPr>
          <a:xfrm>
            <a:off x="7771032" y="1694315"/>
            <a:ext cx="2014334" cy="369332"/>
          </a:xfrm>
          <a:prstGeom prst="rect">
            <a:avLst/>
          </a:prstGeom>
          <a:noFill/>
        </p:spPr>
        <p:txBody>
          <a:bodyPr wrap="none" rtlCol="0">
            <a:spAutoFit/>
          </a:bodyPr>
          <a:lstStyle/>
          <a:p>
            <a:r>
              <a:rPr lang="pt-BR" dirty="0"/>
              <a:t>TARIFA PÚBLICA</a:t>
            </a:r>
          </a:p>
        </p:txBody>
      </p:sp>
      <p:sp>
        <p:nvSpPr>
          <p:cNvPr id="5" name="CaixaDeTexto 4"/>
          <p:cNvSpPr txBox="1"/>
          <p:nvPr/>
        </p:nvSpPr>
        <p:spPr>
          <a:xfrm>
            <a:off x="1229415" y="2481043"/>
            <a:ext cx="3862594" cy="1477328"/>
          </a:xfrm>
          <a:prstGeom prst="rect">
            <a:avLst/>
          </a:prstGeom>
          <a:noFill/>
        </p:spPr>
        <p:txBody>
          <a:bodyPr wrap="square" rtlCol="0">
            <a:spAutoFit/>
          </a:bodyPr>
          <a:lstStyle/>
          <a:p>
            <a:r>
              <a:rPr lang="pt-BR" dirty="0"/>
              <a:t>Remunera o operador de acordo com a equação econômica estabelecida visando prover os recursos para o custeio e a remuneração dos investimentos</a:t>
            </a:r>
          </a:p>
        </p:txBody>
      </p:sp>
      <p:sp>
        <p:nvSpPr>
          <p:cNvPr id="6" name="CaixaDeTexto 5"/>
          <p:cNvSpPr txBox="1"/>
          <p:nvPr/>
        </p:nvSpPr>
        <p:spPr>
          <a:xfrm>
            <a:off x="6648467" y="2466128"/>
            <a:ext cx="4259464" cy="1477328"/>
          </a:xfrm>
          <a:prstGeom prst="rect">
            <a:avLst/>
          </a:prstGeom>
          <a:noFill/>
        </p:spPr>
        <p:txBody>
          <a:bodyPr wrap="square" rtlCol="0">
            <a:spAutoFit/>
          </a:bodyPr>
          <a:lstStyle/>
          <a:p>
            <a:r>
              <a:rPr lang="pt-BR" dirty="0"/>
              <a:t>É o preço pago pelos usuários, observado o princípio de modicidade tarifária e a disponibilidade de recursos públicos para a cobertura da diferença com a tarifa de remuneração  </a:t>
            </a:r>
          </a:p>
        </p:txBody>
      </p:sp>
      <p:cxnSp>
        <p:nvCxnSpPr>
          <p:cNvPr id="7" name="Conector reto 6"/>
          <p:cNvCxnSpPr/>
          <p:nvPr/>
        </p:nvCxnSpPr>
        <p:spPr>
          <a:xfrm>
            <a:off x="6132513" y="1567540"/>
            <a:ext cx="0" cy="2764972"/>
          </a:xfrm>
          <a:prstGeom prst="line">
            <a:avLst/>
          </a:prstGeom>
        </p:spPr>
        <p:style>
          <a:lnRef idx="1">
            <a:schemeClr val="accent1"/>
          </a:lnRef>
          <a:fillRef idx="0">
            <a:schemeClr val="accent1"/>
          </a:fillRef>
          <a:effectRef idx="0">
            <a:schemeClr val="accent1"/>
          </a:effectRef>
          <a:fontRef idx="minor">
            <a:schemeClr val="tx1"/>
          </a:fontRef>
        </p:style>
      </p:cxnSp>
      <p:sp>
        <p:nvSpPr>
          <p:cNvPr id="8" name="Retângulo 7"/>
          <p:cNvSpPr/>
          <p:nvPr/>
        </p:nvSpPr>
        <p:spPr>
          <a:xfrm>
            <a:off x="2157754" y="4632944"/>
            <a:ext cx="7949517" cy="1554272"/>
          </a:xfrm>
          <a:prstGeom prst="rect">
            <a:avLst/>
          </a:prstGeom>
        </p:spPr>
        <p:txBody>
          <a:bodyPr wrap="square">
            <a:spAutoFit/>
          </a:bodyPr>
          <a:lstStyle/>
          <a:p>
            <a:pPr marL="285750" indent="-285750">
              <a:spcBef>
                <a:spcPts val="300"/>
              </a:spcBef>
              <a:buFont typeface="Wingdings 3" panose="05040102010807070707" pitchFamily="18" charset="2"/>
              <a:buChar char=""/>
            </a:pPr>
            <a:r>
              <a:rPr lang="pt-BR" dirty="0"/>
              <a:t>Permite que o Município promova uma política tarifária com maior liberdade</a:t>
            </a:r>
          </a:p>
          <a:p>
            <a:pPr marL="285750" indent="-285750">
              <a:spcBef>
                <a:spcPts val="300"/>
              </a:spcBef>
              <a:buFont typeface="Wingdings 3" panose="05040102010807070707" pitchFamily="18" charset="2"/>
              <a:buChar char=""/>
            </a:pPr>
            <a:r>
              <a:rPr lang="pt-BR" dirty="0"/>
              <a:t>Permite, no limite da disponibilidade de recursos públicos, ampliar a oferta e a qualidade dos serviços</a:t>
            </a:r>
          </a:p>
          <a:p>
            <a:pPr marL="285750" indent="-285750">
              <a:spcBef>
                <a:spcPts val="300"/>
              </a:spcBef>
              <a:buFont typeface="Wingdings 3" panose="05040102010807070707" pitchFamily="18" charset="2"/>
              <a:buChar char=""/>
            </a:pPr>
            <a:r>
              <a:rPr lang="pt-BR" dirty="0"/>
              <a:t>Assegura mais segurança jurídica para o operador prestar os serviços</a:t>
            </a:r>
          </a:p>
        </p:txBody>
      </p:sp>
    </p:spTree>
    <p:extLst>
      <p:ext uri="{BB962C8B-B14F-4D97-AF65-F5344CB8AC3E}">
        <p14:creationId xmlns:p14="http://schemas.microsoft.com/office/powerpoint/2010/main" val="2433496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94220933-A3F2-2ADB-A2B8-9CBE5C111A1A}"/>
              </a:ext>
            </a:extLst>
          </p:cNvPr>
          <p:cNvSpPr txBox="1"/>
          <p:nvPr/>
        </p:nvSpPr>
        <p:spPr>
          <a:xfrm>
            <a:off x="661481" y="1268413"/>
            <a:ext cx="6058197" cy="369332"/>
          </a:xfrm>
          <a:prstGeom prst="rect">
            <a:avLst/>
          </a:prstGeom>
          <a:noFill/>
        </p:spPr>
        <p:txBody>
          <a:bodyPr wrap="none" rtlCol="0">
            <a:spAutoFit/>
          </a:bodyPr>
          <a:lstStyle/>
          <a:p>
            <a:r>
              <a:rPr lang="pt-BR" dirty="0"/>
              <a:t>Remuneração da concessionária = Parcela A + Parcela B</a:t>
            </a:r>
          </a:p>
        </p:txBody>
      </p:sp>
      <p:sp>
        <p:nvSpPr>
          <p:cNvPr id="4" name="CaixaDeTexto 3">
            <a:extLst>
              <a:ext uri="{FF2B5EF4-FFF2-40B4-BE49-F238E27FC236}">
                <a16:creationId xmlns:a16="http://schemas.microsoft.com/office/drawing/2014/main" id="{2054CF2D-0AEC-EE13-E10B-D38D037E6F16}"/>
              </a:ext>
            </a:extLst>
          </p:cNvPr>
          <p:cNvSpPr txBox="1"/>
          <p:nvPr/>
        </p:nvSpPr>
        <p:spPr>
          <a:xfrm>
            <a:off x="770916" y="2216169"/>
            <a:ext cx="9686317" cy="2031582"/>
          </a:xfrm>
          <a:prstGeom prst="rect">
            <a:avLst/>
          </a:prstGeom>
          <a:noFill/>
        </p:spPr>
        <p:txBody>
          <a:bodyPr wrap="square">
            <a:spAutoFit/>
          </a:bodyPr>
          <a:lstStyle/>
          <a:p>
            <a:pPr marL="342900" lvl="0" indent="-342900" algn="just">
              <a:lnSpc>
                <a:spcPct val="120000"/>
              </a:lnSpc>
              <a:spcBef>
                <a:spcPts val="1200"/>
              </a:spcBef>
              <a:spcAft>
                <a:spcPts val="1200"/>
              </a:spcAft>
              <a:buFont typeface="+mj-lt"/>
              <a:buAutoNum type="alphaLcParenR"/>
            </a:pPr>
            <a:r>
              <a:rPr lang="pt-BR" sz="1800" dirty="0">
                <a:effectLst/>
                <a:latin typeface="Arial" panose="020B0604020202020204" pitchFamily="34" charset="0"/>
                <a:ea typeface="Times New Roman" panose="02020603050405020304" pitchFamily="18" charset="0"/>
                <a:cs typeface="Times New Roman" panose="02020603050405020304" pitchFamily="18" charset="0"/>
              </a:rPr>
              <a:t>PARCELA A: receita decorrente do pagamento da TARIFA PÚBLICA pelos usuários mediante uso dos créditos eletrônicos de viagens ou pagamento em moeda a bordo dos ônibus;</a:t>
            </a:r>
          </a:p>
          <a:p>
            <a:pPr marL="342900" lvl="0" indent="-342900" algn="just">
              <a:lnSpc>
                <a:spcPct val="120000"/>
              </a:lnSpc>
              <a:spcBef>
                <a:spcPts val="1200"/>
              </a:spcBef>
              <a:spcAft>
                <a:spcPts val="1200"/>
              </a:spcAft>
              <a:buFont typeface="+mj-lt"/>
              <a:buAutoNum type="alphaLcParenR"/>
            </a:pPr>
            <a:r>
              <a:rPr lang="pt-BR" sz="1800" dirty="0">
                <a:effectLst/>
                <a:latin typeface="Arial" panose="020B0604020202020204" pitchFamily="34" charset="0"/>
                <a:ea typeface="Times New Roman" panose="02020603050405020304" pitchFamily="18" charset="0"/>
                <a:cs typeface="Times New Roman" panose="02020603050405020304" pitchFamily="18" charset="0"/>
              </a:rPr>
              <a:t>PARCELA B: Receita do repasse de subsídio público pago pelo Município a título de modicidade tarifária e de pagamento do transporte de pessoas com direito a gratuidades. </a:t>
            </a:r>
          </a:p>
        </p:txBody>
      </p:sp>
    </p:spTree>
    <p:extLst>
      <p:ext uri="{BB962C8B-B14F-4D97-AF65-F5344CB8AC3E}">
        <p14:creationId xmlns:p14="http://schemas.microsoft.com/office/powerpoint/2010/main" val="419312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BCD5D-E586-6706-CB85-2EC6DBD08C0D}"/>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56E70204-8535-3E02-F0CC-2A2D68983B81}"/>
              </a:ext>
            </a:extLst>
          </p:cNvPr>
          <p:cNvSpPr txBox="1"/>
          <p:nvPr/>
        </p:nvSpPr>
        <p:spPr>
          <a:xfrm>
            <a:off x="661481" y="902653"/>
            <a:ext cx="1223540" cy="369332"/>
          </a:xfrm>
          <a:prstGeom prst="rect">
            <a:avLst/>
          </a:prstGeom>
          <a:noFill/>
        </p:spPr>
        <p:txBody>
          <a:bodyPr wrap="none" rtlCol="0">
            <a:spAutoFit/>
          </a:bodyPr>
          <a:lstStyle/>
          <a:p>
            <a:r>
              <a:rPr lang="pt-BR" dirty="0"/>
              <a:t>Parcela A </a:t>
            </a:r>
          </a:p>
        </p:txBody>
      </p:sp>
      <mc:AlternateContent xmlns:mc="http://schemas.openxmlformats.org/markup-compatibility/2006" xmlns:a14="http://schemas.microsoft.com/office/drawing/2010/main">
        <mc:Choice Requires="a14">
          <p:sp>
            <p:nvSpPr>
              <p:cNvPr id="5" name="CaixaDeTexto 4">
                <a:extLst>
                  <a:ext uri="{FF2B5EF4-FFF2-40B4-BE49-F238E27FC236}">
                    <a16:creationId xmlns:a16="http://schemas.microsoft.com/office/drawing/2014/main" id="{06E9FBC2-3A66-543D-F741-9A5BC76FB4AD}"/>
                  </a:ext>
                </a:extLst>
              </p:cNvPr>
              <p:cNvSpPr txBox="1"/>
              <p:nvPr/>
            </p:nvSpPr>
            <p:spPr>
              <a:xfrm>
                <a:off x="762465" y="1573230"/>
                <a:ext cx="3380654" cy="390748"/>
              </a:xfrm>
              <a:prstGeom prst="rect">
                <a:avLst/>
              </a:prstGeom>
              <a:solidFill>
                <a:schemeClr val="accent1">
                  <a:lumMod val="20000"/>
                  <a:lumOff val="80000"/>
                </a:schemeClr>
              </a:solidFill>
            </p:spPr>
            <p:txBody>
              <a:bodyPr wrap="square">
                <a:spAutoFit/>
              </a:bodyPr>
              <a:lstStyle/>
              <a:p>
                <a:pPr/>
                <a14:m>
                  <m:oMathPara xmlns:m="http://schemas.openxmlformats.org/officeDocument/2006/math">
                    <m:oMathParaPr>
                      <m:jc m:val="left"/>
                    </m:oMathParaPr>
                    <m:oMath xmlns:m="http://schemas.openxmlformats.org/officeDocument/2006/math">
                      <m:r>
                        <a:rPr lang="pt-BR" i="1" smtClean="0">
                          <a:latin typeface="Cambria Math" panose="02040503050406030204" pitchFamily="18" charset="0"/>
                        </a:rPr>
                        <m:t>𝑅𝐴</m:t>
                      </m:r>
                      <m:r>
                        <a:rPr lang="pt-BR" i="0">
                          <a:latin typeface="Cambria Math" panose="02040503050406030204" pitchFamily="18" charset="0"/>
                        </a:rPr>
                        <m:t>= </m:t>
                      </m:r>
                      <m:r>
                        <a:rPr lang="pt-BR" i="1">
                          <a:latin typeface="Cambria Math" panose="02040503050406030204" pitchFamily="18" charset="0"/>
                        </a:rPr>
                        <m:t>𝑃𝑎𝑠</m:t>
                      </m:r>
                      <m:sSub>
                        <m:sSubPr>
                          <m:ctrlPr>
                            <a:rPr lang="pt-BR" i="1">
                              <a:solidFill>
                                <a:srgbClr val="836967"/>
                              </a:solidFill>
                              <a:latin typeface="Cambria Math" panose="02040503050406030204" pitchFamily="18" charset="0"/>
                            </a:rPr>
                          </m:ctrlPr>
                        </m:sSubPr>
                        <m:e>
                          <m:r>
                            <a:rPr lang="pt-BR" i="1">
                              <a:latin typeface="Cambria Math" panose="02040503050406030204" pitchFamily="18" charset="0"/>
                            </a:rPr>
                            <m:t>𝑠</m:t>
                          </m:r>
                        </m:e>
                        <m:sub>
                          <m:r>
                            <a:rPr lang="pt-BR" i="1">
                              <a:latin typeface="Cambria Math" panose="02040503050406030204" pitchFamily="18" charset="0"/>
                            </a:rPr>
                            <m:t>𝑒𝑞𝑢𝑖𝑣</m:t>
                          </m:r>
                        </m:sub>
                      </m:sSub>
                      <m:r>
                        <a:rPr lang="pt-BR" i="0">
                          <a:latin typeface="Cambria Math" panose="02040503050406030204" pitchFamily="18" charset="0"/>
                        </a:rPr>
                        <m:t>×</m:t>
                      </m:r>
                      <m:r>
                        <a:rPr lang="pt-BR" i="1">
                          <a:latin typeface="Cambria Math" panose="02040503050406030204" pitchFamily="18" charset="0"/>
                        </a:rPr>
                        <m:t>𝑇𝑃</m:t>
                      </m:r>
                    </m:oMath>
                  </m:oMathPara>
                </a14:m>
                <a:endParaRPr lang="pt-BR" dirty="0"/>
              </a:p>
            </p:txBody>
          </p:sp>
        </mc:Choice>
        <mc:Fallback xmlns="">
          <p:sp>
            <p:nvSpPr>
              <p:cNvPr id="5" name="CaixaDeTexto 4">
                <a:extLst>
                  <a:ext uri="{FF2B5EF4-FFF2-40B4-BE49-F238E27FC236}">
                    <a16:creationId xmlns:a16="http://schemas.microsoft.com/office/drawing/2014/main" id="{06E9FBC2-3A66-543D-F741-9A5BC76FB4AD}"/>
                  </a:ext>
                </a:extLst>
              </p:cNvPr>
              <p:cNvSpPr txBox="1">
                <a:spLocks noRot="1" noChangeAspect="1" noMove="1" noResize="1" noEditPoints="1" noAdjustHandles="1" noChangeArrowheads="1" noChangeShapeType="1" noTextEdit="1"/>
              </p:cNvSpPr>
              <p:nvPr/>
            </p:nvSpPr>
            <p:spPr>
              <a:xfrm>
                <a:off x="762465" y="1573230"/>
                <a:ext cx="3380654" cy="390748"/>
              </a:xfrm>
              <a:prstGeom prst="rect">
                <a:avLst/>
              </a:prstGeom>
              <a:blipFill>
                <a:blip r:embed="rId2"/>
                <a:stretch>
                  <a:fillRect b="-9375"/>
                </a:stretch>
              </a:blipFill>
            </p:spPr>
            <p:txBody>
              <a:bodyPr/>
              <a:lstStyle/>
              <a:p>
                <a:r>
                  <a:rPr lang="pt-BR">
                    <a:noFill/>
                  </a:rPr>
                  <a:t> </a:t>
                </a:r>
              </a:p>
            </p:txBody>
          </p:sp>
        </mc:Fallback>
      </mc:AlternateContent>
      <p:graphicFrame>
        <p:nvGraphicFramePr>
          <p:cNvPr id="7" name="Tabela 6">
            <a:extLst>
              <a:ext uri="{FF2B5EF4-FFF2-40B4-BE49-F238E27FC236}">
                <a16:creationId xmlns:a16="http://schemas.microsoft.com/office/drawing/2014/main" id="{DEAC5060-EA96-D0C1-2172-60E44D262AEB}"/>
              </a:ext>
            </a:extLst>
          </p:cNvPr>
          <p:cNvGraphicFramePr>
            <a:graphicFrameLocks noGrp="1"/>
          </p:cNvGraphicFramePr>
          <p:nvPr>
            <p:extLst>
              <p:ext uri="{D42A27DB-BD31-4B8C-83A1-F6EECF244321}">
                <p14:modId xmlns:p14="http://schemas.microsoft.com/office/powerpoint/2010/main" val="2350254558"/>
              </p:ext>
            </p:extLst>
          </p:nvPr>
        </p:nvGraphicFramePr>
        <p:xfrm>
          <a:off x="762465" y="2242902"/>
          <a:ext cx="7904014" cy="797052"/>
        </p:xfrm>
        <a:graphic>
          <a:graphicData uri="http://schemas.openxmlformats.org/drawingml/2006/table">
            <a:tbl>
              <a:tblPr firstRow="1" firstCol="1" bandRow="1"/>
              <a:tblGrid>
                <a:gridCol w="1540948">
                  <a:extLst>
                    <a:ext uri="{9D8B030D-6E8A-4147-A177-3AD203B41FA5}">
                      <a16:colId xmlns:a16="http://schemas.microsoft.com/office/drawing/2014/main" val="4022169951"/>
                    </a:ext>
                  </a:extLst>
                </a:gridCol>
                <a:gridCol w="6363066">
                  <a:extLst>
                    <a:ext uri="{9D8B030D-6E8A-4147-A177-3AD203B41FA5}">
                      <a16:colId xmlns:a16="http://schemas.microsoft.com/office/drawing/2014/main" val="1618268251"/>
                    </a:ext>
                  </a:extLst>
                </a:gridCol>
              </a:tblGrid>
              <a:tr h="211319">
                <a:tc>
                  <a:txBody>
                    <a:bodyPr/>
                    <a:lstStyle/>
                    <a:p>
                      <a:pPr algn="just">
                        <a:lnSpc>
                          <a:spcPct val="120000"/>
                        </a:lnSpc>
                        <a:spcBef>
                          <a:spcPts val="1200"/>
                        </a:spcBef>
                        <a:spcAft>
                          <a:spcPts val="1200"/>
                        </a:spcAft>
                      </a:pPr>
                      <a:r>
                        <a:rPr lang="pt-BR" sz="1600">
                          <a:effectLst/>
                          <a:latin typeface="Arial" panose="020B0604020202020204" pitchFamily="34" charset="0"/>
                          <a:ea typeface="Times New Roman" panose="02020603050405020304" pitchFamily="18" charset="0"/>
                          <a:cs typeface="Times New Roman" panose="02020603050405020304" pitchFamily="18" charset="0"/>
                        </a:rPr>
                        <a:t>RA:</a:t>
                      </a:r>
                    </a:p>
                  </a:txBody>
                  <a:tcPr marL="68580" marR="68580" marT="0" marB="0">
                    <a:lnL>
                      <a:noFill/>
                    </a:lnL>
                    <a:lnR>
                      <a:noFill/>
                    </a:lnR>
                    <a:lnT>
                      <a:noFill/>
                    </a:lnT>
                    <a:lnB>
                      <a:noFill/>
                    </a:lnB>
                    <a:noFill/>
                  </a:tcPr>
                </a:tc>
                <a:tc>
                  <a:txBody>
                    <a:bodyPr/>
                    <a:lstStyle/>
                    <a:p>
                      <a:pPr algn="just">
                        <a:lnSpc>
                          <a:spcPct val="120000"/>
                        </a:lnSpc>
                        <a:spcBef>
                          <a:spcPts val="1200"/>
                        </a:spcBef>
                        <a:spcAft>
                          <a:spcPts val="1200"/>
                        </a:spcAft>
                      </a:pPr>
                      <a:r>
                        <a:rPr lang="pt-BR" sz="1600">
                          <a:effectLst/>
                          <a:latin typeface="Arial" panose="020B0604020202020204" pitchFamily="34" charset="0"/>
                          <a:ea typeface="Times New Roman" panose="02020603050405020304" pitchFamily="18" charset="0"/>
                          <a:cs typeface="Times New Roman" panose="02020603050405020304" pitchFamily="18" charset="0"/>
                        </a:rPr>
                        <a:t>Receita da Parcela A</a:t>
                      </a:r>
                    </a:p>
                  </a:txBody>
                  <a:tcPr marL="68580" marR="68580" marT="0" marB="0">
                    <a:lnL>
                      <a:noFill/>
                    </a:lnL>
                    <a:lnR>
                      <a:noFill/>
                    </a:lnR>
                    <a:lnT>
                      <a:noFill/>
                    </a:lnT>
                    <a:lnB>
                      <a:noFill/>
                    </a:lnB>
                    <a:noFill/>
                  </a:tcPr>
                </a:tc>
                <a:extLst>
                  <a:ext uri="{0D108BD9-81ED-4DB2-BD59-A6C34878D82A}">
                    <a16:rowId xmlns:a16="http://schemas.microsoft.com/office/drawing/2014/main" val="3164459574"/>
                  </a:ext>
                </a:extLst>
              </a:tr>
              <a:tr h="211319">
                <a:tc>
                  <a:txBody>
                    <a:bodyPr/>
                    <a:lstStyle/>
                    <a:p>
                      <a:pPr algn="just">
                        <a:lnSpc>
                          <a:spcPct val="120000"/>
                        </a:lnSpc>
                        <a:spcBef>
                          <a:spcPts val="1200"/>
                        </a:spcBef>
                        <a:spcAft>
                          <a:spcPts val="1200"/>
                        </a:spcAft>
                      </a:pPr>
                      <a:r>
                        <a:rPr lang="pt-BR" sz="1600" i="1">
                          <a:effectLst/>
                          <a:latin typeface="Arial" panose="020B0604020202020204" pitchFamily="34" charset="0"/>
                          <a:ea typeface="Times New Roman" panose="02020603050405020304" pitchFamily="18" charset="0"/>
                          <a:cs typeface="Times New Roman" panose="02020603050405020304" pitchFamily="18" charset="0"/>
                        </a:rPr>
                        <a:t>Pass_equiv:</a:t>
                      </a:r>
                      <a:endParaRPr lang="pt-BR"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just">
                        <a:lnSpc>
                          <a:spcPct val="120000"/>
                        </a:lnSpc>
                        <a:spcBef>
                          <a:spcPts val="1200"/>
                        </a:spcBef>
                        <a:spcAft>
                          <a:spcPts val="1200"/>
                        </a:spcAft>
                      </a:pPr>
                      <a:r>
                        <a:rPr lang="pt-BR" sz="1600" dirty="0">
                          <a:effectLst/>
                          <a:latin typeface="Arial" panose="020B0604020202020204" pitchFamily="34" charset="0"/>
                          <a:ea typeface="Times New Roman" panose="02020603050405020304" pitchFamily="18" charset="0"/>
                          <a:cs typeface="Times New Roman" panose="02020603050405020304" pitchFamily="18" charset="0"/>
                        </a:rPr>
                        <a:t>Quantidade de passageiros equivalentes transportados </a:t>
                      </a:r>
                    </a:p>
                  </a:txBody>
                  <a:tcPr marL="68580" marR="68580" marT="0" marB="0">
                    <a:lnL>
                      <a:noFill/>
                    </a:lnL>
                    <a:lnR>
                      <a:noFill/>
                    </a:lnR>
                    <a:lnT>
                      <a:noFill/>
                    </a:lnT>
                    <a:lnB>
                      <a:noFill/>
                    </a:lnB>
                    <a:noFill/>
                  </a:tcPr>
                </a:tc>
                <a:extLst>
                  <a:ext uri="{0D108BD9-81ED-4DB2-BD59-A6C34878D82A}">
                    <a16:rowId xmlns:a16="http://schemas.microsoft.com/office/drawing/2014/main" val="4276027420"/>
                  </a:ext>
                </a:extLst>
              </a:tr>
              <a:tr h="211319">
                <a:tc>
                  <a:txBody>
                    <a:bodyPr/>
                    <a:lstStyle/>
                    <a:p>
                      <a:pPr algn="just">
                        <a:lnSpc>
                          <a:spcPct val="120000"/>
                        </a:lnSpc>
                        <a:spcBef>
                          <a:spcPts val="1200"/>
                        </a:spcBef>
                        <a:spcAft>
                          <a:spcPts val="1200"/>
                        </a:spcAft>
                      </a:pPr>
                      <a:r>
                        <a:rPr lang="pt-BR" sz="1600">
                          <a:effectLst/>
                          <a:latin typeface="Arial" panose="020B0604020202020204" pitchFamily="34" charset="0"/>
                          <a:ea typeface="Times New Roman" panose="02020603050405020304" pitchFamily="18" charset="0"/>
                          <a:cs typeface="Times New Roman" panose="02020603050405020304" pitchFamily="18" charset="0"/>
                        </a:rPr>
                        <a:t>TP:</a:t>
                      </a:r>
                    </a:p>
                  </a:txBody>
                  <a:tcPr marL="68580" marR="68580" marT="0" marB="0">
                    <a:lnL>
                      <a:noFill/>
                    </a:lnL>
                    <a:lnR>
                      <a:noFill/>
                    </a:lnR>
                    <a:lnT>
                      <a:noFill/>
                    </a:lnT>
                    <a:lnB>
                      <a:noFill/>
                    </a:lnB>
                    <a:noFill/>
                  </a:tcPr>
                </a:tc>
                <a:tc>
                  <a:txBody>
                    <a:bodyPr/>
                    <a:lstStyle/>
                    <a:p>
                      <a:pPr algn="just">
                        <a:lnSpc>
                          <a:spcPct val="120000"/>
                        </a:lnSpc>
                        <a:spcBef>
                          <a:spcPts val="1200"/>
                        </a:spcBef>
                        <a:spcAft>
                          <a:spcPts val="1200"/>
                        </a:spcAft>
                      </a:pPr>
                      <a:r>
                        <a:rPr lang="pt-BR" sz="1600" dirty="0">
                          <a:effectLst/>
                          <a:latin typeface="Arial" panose="020B0604020202020204" pitchFamily="34" charset="0"/>
                          <a:ea typeface="Times New Roman" panose="02020603050405020304" pitchFamily="18" charset="0"/>
                          <a:cs typeface="Times New Roman" panose="02020603050405020304" pitchFamily="18" charset="0"/>
                        </a:rPr>
                        <a:t>Valor da TARIFA PÚBLICA estabelecida pelo MUNICÍPIO</a:t>
                      </a:r>
                    </a:p>
                  </a:txBody>
                  <a:tcPr marL="68580" marR="68580" marT="0" marB="0">
                    <a:lnL>
                      <a:noFill/>
                    </a:lnL>
                    <a:lnR>
                      <a:noFill/>
                    </a:lnR>
                    <a:lnT>
                      <a:noFill/>
                    </a:lnT>
                    <a:lnB>
                      <a:noFill/>
                    </a:lnB>
                    <a:noFill/>
                  </a:tcPr>
                </a:tc>
                <a:extLst>
                  <a:ext uri="{0D108BD9-81ED-4DB2-BD59-A6C34878D82A}">
                    <a16:rowId xmlns:a16="http://schemas.microsoft.com/office/drawing/2014/main" val="3274091805"/>
                  </a:ext>
                </a:extLst>
              </a:tr>
            </a:tbl>
          </a:graphicData>
        </a:graphic>
      </p:graphicFrame>
      <mc:AlternateContent xmlns:mc="http://schemas.openxmlformats.org/markup-compatibility/2006" xmlns:a14="http://schemas.microsoft.com/office/drawing/2010/main">
        <mc:Choice Requires="a14">
          <p:sp>
            <p:nvSpPr>
              <p:cNvPr id="9" name="CaixaDeTexto 8">
                <a:extLst>
                  <a:ext uri="{FF2B5EF4-FFF2-40B4-BE49-F238E27FC236}">
                    <a16:creationId xmlns:a16="http://schemas.microsoft.com/office/drawing/2014/main" id="{00D8BFB9-B1B7-1FEC-3116-D26790F36857}"/>
                  </a:ext>
                </a:extLst>
              </p:cNvPr>
              <p:cNvSpPr txBox="1"/>
              <p:nvPr/>
            </p:nvSpPr>
            <p:spPr>
              <a:xfrm>
                <a:off x="762465" y="3545840"/>
                <a:ext cx="3570980" cy="633956"/>
              </a:xfrm>
              <a:prstGeom prst="rect">
                <a:avLst/>
              </a:prstGeom>
              <a:solidFill>
                <a:schemeClr val="accent1">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pt-BR" i="1" smtClean="0">
                          <a:latin typeface="Cambria Math" panose="02040503050406030204" pitchFamily="18" charset="0"/>
                        </a:rPr>
                        <m:t>𝑃𝑎𝑠𝑠</m:t>
                      </m:r>
                      <m:r>
                        <m:rPr>
                          <m:lit/>
                        </m:rPr>
                        <a:rPr lang="pt-BR" i="0">
                          <a:latin typeface="Cambria Math" panose="02040503050406030204" pitchFamily="18" charset="0"/>
                        </a:rPr>
                        <m:t>_</m:t>
                      </m:r>
                      <m:r>
                        <a:rPr lang="pt-BR" i="1">
                          <a:latin typeface="Cambria Math" panose="02040503050406030204" pitchFamily="18" charset="0"/>
                        </a:rPr>
                        <m:t>𝑒𝑞𝑢𝑖𝑣</m:t>
                      </m:r>
                      <m:r>
                        <a:rPr lang="pt-BR" i="0">
                          <a:latin typeface="Cambria Math" panose="02040503050406030204" pitchFamily="18" charset="0"/>
                        </a:rPr>
                        <m:t>=</m:t>
                      </m:r>
                      <m:f>
                        <m:fPr>
                          <m:ctrlPr>
                            <a:rPr lang="pt-BR" i="1">
                              <a:solidFill>
                                <a:srgbClr val="836967"/>
                              </a:solidFill>
                              <a:latin typeface="Cambria Math" panose="02040503050406030204" pitchFamily="18" charset="0"/>
                            </a:rPr>
                          </m:ctrlPr>
                        </m:fPr>
                        <m:num>
                          <m:nary>
                            <m:naryPr>
                              <m:chr m:val="∑"/>
                              <m:subHide m:val="on"/>
                              <m:supHide m:val="on"/>
                              <m:ctrlPr>
                                <a:rPr lang="pt-BR" i="1">
                                  <a:latin typeface="Cambria Math" panose="02040503050406030204" pitchFamily="18" charset="0"/>
                                </a:rPr>
                              </m:ctrlPr>
                            </m:naryPr>
                            <m:sub/>
                            <m:sup/>
                            <m:e>
                              <m:sSub>
                                <m:sSubPr>
                                  <m:ctrlPr>
                                    <a:rPr lang="pt-BR" i="1">
                                      <a:solidFill>
                                        <a:srgbClr val="836967"/>
                                      </a:solidFill>
                                      <a:latin typeface="Cambria Math" panose="02040503050406030204" pitchFamily="18" charset="0"/>
                                    </a:rPr>
                                  </m:ctrlPr>
                                </m:sSubPr>
                                <m:e>
                                  <m:r>
                                    <a:rPr lang="pt-BR" i="1">
                                      <a:latin typeface="Cambria Math" panose="02040503050406030204" pitchFamily="18" charset="0"/>
                                    </a:rPr>
                                    <m:t>𝑃𝑎𝑠𝑠</m:t>
                                  </m:r>
                                </m:e>
                                <m:sub>
                                  <m:r>
                                    <a:rPr lang="pt-BR" i="1">
                                      <a:latin typeface="Cambria Math" panose="02040503050406030204" pitchFamily="18" charset="0"/>
                                    </a:rPr>
                                    <m:t>𝑗</m:t>
                                  </m:r>
                                </m:sub>
                              </m:sSub>
                              <m:r>
                                <a:rPr lang="pt-BR" i="0">
                                  <a:latin typeface="Cambria Math" panose="02040503050406030204" pitchFamily="18" charset="0"/>
                                </a:rPr>
                                <m:t>×</m:t>
                              </m:r>
                              <m:sSub>
                                <m:sSubPr>
                                  <m:ctrlPr>
                                    <a:rPr lang="pt-BR" i="1">
                                      <a:solidFill>
                                        <a:srgbClr val="836967"/>
                                      </a:solidFill>
                                      <a:latin typeface="Cambria Math" panose="02040503050406030204" pitchFamily="18" charset="0"/>
                                    </a:rPr>
                                  </m:ctrlPr>
                                </m:sSubPr>
                                <m:e>
                                  <m:r>
                                    <a:rPr lang="pt-BR" i="1">
                                      <a:latin typeface="Cambria Math" panose="02040503050406030204" pitchFamily="18" charset="0"/>
                                    </a:rPr>
                                    <m:t>𝑇𝑎𝑟𝑖𝑓𝑎</m:t>
                                  </m:r>
                                </m:e>
                                <m:sub>
                                  <m:r>
                                    <a:rPr lang="pt-BR" i="1">
                                      <a:latin typeface="Cambria Math" panose="02040503050406030204" pitchFamily="18" charset="0"/>
                                    </a:rPr>
                                    <m:t>𝑗</m:t>
                                  </m:r>
                                </m:sub>
                              </m:sSub>
                            </m:e>
                          </m:nary>
                        </m:num>
                        <m:den>
                          <m:r>
                            <a:rPr lang="pt-BR" i="1">
                              <a:latin typeface="Cambria Math" panose="02040503050406030204" pitchFamily="18" charset="0"/>
                            </a:rPr>
                            <m:t>𝑇𝑃</m:t>
                          </m:r>
                        </m:den>
                      </m:f>
                    </m:oMath>
                  </m:oMathPara>
                </a14:m>
                <a:endParaRPr lang="pt-BR" dirty="0"/>
              </a:p>
            </p:txBody>
          </p:sp>
        </mc:Choice>
        <mc:Fallback xmlns="">
          <p:sp>
            <p:nvSpPr>
              <p:cNvPr id="9" name="CaixaDeTexto 8">
                <a:extLst>
                  <a:ext uri="{FF2B5EF4-FFF2-40B4-BE49-F238E27FC236}">
                    <a16:creationId xmlns:a16="http://schemas.microsoft.com/office/drawing/2014/main" id="{00D8BFB9-B1B7-1FEC-3116-D26790F36857}"/>
                  </a:ext>
                </a:extLst>
              </p:cNvPr>
              <p:cNvSpPr txBox="1">
                <a:spLocks noRot="1" noChangeAspect="1" noMove="1" noResize="1" noEditPoints="1" noAdjustHandles="1" noChangeArrowheads="1" noChangeShapeType="1" noTextEdit="1"/>
              </p:cNvSpPr>
              <p:nvPr/>
            </p:nvSpPr>
            <p:spPr>
              <a:xfrm>
                <a:off x="762465" y="3545840"/>
                <a:ext cx="3570980" cy="633956"/>
              </a:xfrm>
              <a:prstGeom prst="rect">
                <a:avLst/>
              </a:prstGeom>
              <a:blipFill>
                <a:blip r:embed="rId3"/>
                <a:stretch>
                  <a:fillRect/>
                </a:stretch>
              </a:blipFill>
            </p:spPr>
            <p:txBody>
              <a:bodyPr/>
              <a:lstStyle/>
              <a:p>
                <a:r>
                  <a:rPr lang="pt-BR">
                    <a:noFill/>
                  </a:rPr>
                  <a:t> </a:t>
                </a:r>
              </a:p>
            </p:txBody>
          </p:sp>
        </mc:Fallback>
      </mc:AlternateContent>
      <p:graphicFrame>
        <p:nvGraphicFramePr>
          <p:cNvPr id="11" name="Tabela 10">
            <a:extLst>
              <a:ext uri="{FF2B5EF4-FFF2-40B4-BE49-F238E27FC236}">
                <a16:creationId xmlns:a16="http://schemas.microsoft.com/office/drawing/2014/main" id="{A5F608FB-531B-780C-5BC7-8C07C77225C1}"/>
              </a:ext>
            </a:extLst>
          </p:cNvPr>
          <p:cNvGraphicFramePr>
            <a:graphicFrameLocks noGrp="1"/>
          </p:cNvGraphicFramePr>
          <p:nvPr>
            <p:extLst>
              <p:ext uri="{D42A27DB-BD31-4B8C-83A1-F6EECF244321}">
                <p14:modId xmlns:p14="http://schemas.microsoft.com/office/powerpoint/2010/main" val="2404711845"/>
              </p:ext>
            </p:extLst>
          </p:nvPr>
        </p:nvGraphicFramePr>
        <p:xfrm>
          <a:off x="4632960" y="3545840"/>
          <a:ext cx="6407069" cy="2597831"/>
        </p:xfrm>
        <a:graphic>
          <a:graphicData uri="http://schemas.openxmlformats.org/drawingml/2006/table">
            <a:tbl>
              <a:tblPr firstRow="1" firstCol="1" bandRow="1"/>
              <a:tblGrid>
                <a:gridCol w="1280160">
                  <a:extLst>
                    <a:ext uri="{9D8B030D-6E8A-4147-A177-3AD203B41FA5}">
                      <a16:colId xmlns:a16="http://schemas.microsoft.com/office/drawing/2014/main" val="3560613681"/>
                    </a:ext>
                  </a:extLst>
                </a:gridCol>
                <a:gridCol w="5126909">
                  <a:extLst>
                    <a:ext uri="{9D8B030D-6E8A-4147-A177-3AD203B41FA5}">
                      <a16:colId xmlns:a16="http://schemas.microsoft.com/office/drawing/2014/main" val="577848362"/>
                    </a:ext>
                  </a:extLst>
                </a:gridCol>
              </a:tblGrid>
              <a:tr h="978055">
                <a:tc>
                  <a:txBody>
                    <a:bodyPr/>
                    <a:lstStyle/>
                    <a:p>
                      <a:pPr algn="l">
                        <a:lnSpc>
                          <a:spcPct val="120000"/>
                        </a:lnSpc>
                        <a:spcBef>
                          <a:spcPts val="1200"/>
                        </a:spcBef>
                        <a:spcAft>
                          <a:spcPts val="1200"/>
                        </a:spcAft>
                      </a:pPr>
                      <a:r>
                        <a:rPr lang="pt-BR" sz="1800" i="1" dirty="0" err="1">
                          <a:effectLst/>
                          <a:latin typeface="+mn-lt"/>
                          <a:ea typeface="Times New Roman" panose="02020603050405020304" pitchFamily="18" charset="0"/>
                          <a:cs typeface="Times New Roman" panose="02020603050405020304" pitchFamily="18" charset="0"/>
                        </a:rPr>
                        <a:t>Pass</a:t>
                      </a:r>
                      <a:r>
                        <a:rPr lang="pt-BR" sz="1800" i="1" baseline="-25000" dirty="0" err="1">
                          <a:effectLst/>
                          <a:latin typeface="+mn-lt"/>
                          <a:ea typeface="Times New Roman" panose="02020603050405020304" pitchFamily="18" charset="0"/>
                          <a:cs typeface="Times New Roman" panose="02020603050405020304" pitchFamily="18" charset="0"/>
                        </a:rPr>
                        <a:t>j</a:t>
                      </a:r>
                      <a:endParaRPr lang="pt-BR" sz="1800" i="1" baseline="-250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just">
                        <a:lnSpc>
                          <a:spcPct val="120000"/>
                        </a:lnSpc>
                        <a:spcBef>
                          <a:spcPts val="1200"/>
                        </a:spcBef>
                        <a:spcAft>
                          <a:spcPts val="1200"/>
                        </a:spcAft>
                      </a:pPr>
                      <a:r>
                        <a:rPr lang="pt-BR" sz="1600" dirty="0">
                          <a:effectLst/>
                          <a:latin typeface="Arial" panose="020B0604020202020204" pitchFamily="34" charset="0"/>
                          <a:ea typeface="Times New Roman" panose="02020603050405020304" pitchFamily="18" charset="0"/>
                          <a:cs typeface="Times New Roman" panose="02020603050405020304" pitchFamily="18" charset="0"/>
                        </a:rPr>
                        <a:t>Quantidade de usuários registrados nos validadores que tenham pago, mediante crédito eletrônico ou pagamento a bordo, o valor “j” </a:t>
                      </a:r>
                    </a:p>
                  </a:txBody>
                  <a:tcPr marL="68580" marR="68580" marT="0" marB="0">
                    <a:lnL>
                      <a:noFill/>
                    </a:lnL>
                    <a:lnR>
                      <a:noFill/>
                    </a:lnR>
                    <a:lnT>
                      <a:noFill/>
                    </a:lnT>
                    <a:lnB>
                      <a:noFill/>
                    </a:lnB>
                    <a:noFill/>
                  </a:tcPr>
                </a:tc>
                <a:extLst>
                  <a:ext uri="{0D108BD9-81ED-4DB2-BD59-A6C34878D82A}">
                    <a16:rowId xmlns:a16="http://schemas.microsoft.com/office/drawing/2014/main" val="686208684"/>
                  </a:ext>
                </a:extLst>
              </a:tr>
              <a:tr h="641721">
                <a:tc>
                  <a:txBody>
                    <a:bodyPr/>
                    <a:lstStyle/>
                    <a:p>
                      <a:pPr algn="l">
                        <a:lnSpc>
                          <a:spcPct val="120000"/>
                        </a:lnSpc>
                        <a:spcBef>
                          <a:spcPts val="1200"/>
                        </a:spcBef>
                        <a:spcAft>
                          <a:spcPts val="1200"/>
                        </a:spcAft>
                      </a:pPr>
                      <a:r>
                        <a:rPr lang="pt-BR" sz="1800" i="1" dirty="0" err="1">
                          <a:effectLst/>
                          <a:latin typeface="+mn-lt"/>
                          <a:ea typeface="Times New Roman" panose="02020603050405020304" pitchFamily="18" charset="0"/>
                          <a:cs typeface="Times New Roman" panose="02020603050405020304" pitchFamily="18" charset="0"/>
                        </a:rPr>
                        <a:t>Tarifa</a:t>
                      </a:r>
                      <a:r>
                        <a:rPr lang="pt-BR" sz="1800" i="1" baseline="-25000" dirty="0" err="1">
                          <a:effectLst/>
                          <a:latin typeface="+mn-lt"/>
                          <a:ea typeface="Times New Roman" panose="02020603050405020304" pitchFamily="18" charset="0"/>
                          <a:cs typeface="Times New Roman" panose="02020603050405020304" pitchFamily="18" charset="0"/>
                        </a:rPr>
                        <a:t>j</a:t>
                      </a:r>
                      <a:endParaRPr lang="pt-BR" sz="1800" i="1" baseline="-25000" dirty="0">
                        <a:effectLst/>
                        <a:latin typeface="+mn-lt"/>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just">
                        <a:lnSpc>
                          <a:spcPct val="120000"/>
                        </a:lnSpc>
                        <a:spcBef>
                          <a:spcPts val="1200"/>
                        </a:spcBef>
                        <a:spcAft>
                          <a:spcPts val="1200"/>
                        </a:spcAft>
                      </a:pPr>
                      <a:r>
                        <a:rPr lang="pt-BR" sz="1600" dirty="0">
                          <a:effectLst/>
                          <a:latin typeface="Arial" panose="020B0604020202020204" pitchFamily="34" charset="0"/>
                          <a:ea typeface="Times New Roman" panose="02020603050405020304" pitchFamily="18" charset="0"/>
                          <a:cs typeface="Times New Roman" panose="02020603050405020304" pitchFamily="18" charset="0"/>
                        </a:rPr>
                        <a:t>Valor da TARIFA PÚBLICA para cada tipo de utilização de crédito eletrônico ou pagamento a bordo;</a:t>
                      </a:r>
                    </a:p>
                  </a:txBody>
                  <a:tcPr marL="68580" marR="68580" marT="0" marB="0">
                    <a:lnL>
                      <a:noFill/>
                    </a:lnL>
                    <a:lnR>
                      <a:noFill/>
                    </a:lnR>
                    <a:lnT>
                      <a:noFill/>
                    </a:lnT>
                    <a:lnB>
                      <a:noFill/>
                    </a:lnB>
                    <a:noFill/>
                  </a:tcPr>
                </a:tc>
                <a:extLst>
                  <a:ext uri="{0D108BD9-81ED-4DB2-BD59-A6C34878D82A}">
                    <a16:rowId xmlns:a16="http://schemas.microsoft.com/office/drawing/2014/main" val="3961909104"/>
                  </a:ext>
                </a:extLst>
              </a:tr>
              <a:tr h="978055">
                <a:tc>
                  <a:txBody>
                    <a:bodyPr/>
                    <a:lstStyle/>
                    <a:p>
                      <a:pPr algn="just">
                        <a:lnSpc>
                          <a:spcPct val="120000"/>
                        </a:lnSpc>
                        <a:spcBef>
                          <a:spcPts val="1200"/>
                        </a:spcBef>
                        <a:spcAft>
                          <a:spcPts val="1200"/>
                        </a:spcAft>
                      </a:pPr>
                      <a:r>
                        <a:rPr lang="pt-BR" sz="1600" i="1" dirty="0">
                          <a:effectLst/>
                          <a:latin typeface="Arial" panose="020B0604020202020204" pitchFamily="34" charset="0"/>
                          <a:ea typeface="Times New Roman" panose="02020603050405020304" pitchFamily="18" charset="0"/>
                          <a:cs typeface="Times New Roman" panose="02020603050405020304" pitchFamily="18" charset="0"/>
                        </a:rPr>
                        <a:t>TP</a:t>
                      </a:r>
                    </a:p>
                  </a:txBody>
                  <a:tcPr marL="68580" marR="68580" marT="0" marB="0">
                    <a:lnL>
                      <a:noFill/>
                    </a:lnL>
                    <a:lnR>
                      <a:noFill/>
                    </a:lnR>
                    <a:lnT>
                      <a:noFill/>
                    </a:lnT>
                    <a:lnB>
                      <a:noFill/>
                    </a:lnB>
                    <a:noFill/>
                  </a:tcPr>
                </a:tc>
                <a:tc>
                  <a:txBody>
                    <a:bodyPr/>
                    <a:lstStyle/>
                    <a:p>
                      <a:pPr algn="just">
                        <a:lnSpc>
                          <a:spcPct val="120000"/>
                        </a:lnSpc>
                        <a:spcBef>
                          <a:spcPts val="1200"/>
                        </a:spcBef>
                        <a:spcAft>
                          <a:spcPts val="1200"/>
                        </a:spcAft>
                      </a:pPr>
                      <a:r>
                        <a:rPr lang="pt-BR" sz="1600" dirty="0">
                          <a:effectLst/>
                          <a:latin typeface="Arial" panose="020B0604020202020204" pitchFamily="34" charset="0"/>
                          <a:ea typeface="Times New Roman" panose="02020603050405020304" pitchFamily="18" charset="0"/>
                          <a:cs typeface="Times New Roman" panose="02020603050405020304" pitchFamily="18" charset="0"/>
                        </a:rPr>
                        <a:t>Valor da TARIFA PÚBLICA, que corresponde ao valor integral da tarifa paga pelos usuários comuns de linhas urbanas</a:t>
                      </a:r>
                    </a:p>
                  </a:txBody>
                  <a:tcPr marL="68580" marR="68580" marT="0" marB="0">
                    <a:lnL>
                      <a:noFill/>
                    </a:lnL>
                    <a:lnR>
                      <a:noFill/>
                    </a:lnR>
                    <a:lnT>
                      <a:noFill/>
                    </a:lnT>
                    <a:lnB>
                      <a:noFill/>
                    </a:lnB>
                    <a:noFill/>
                  </a:tcPr>
                </a:tc>
                <a:extLst>
                  <a:ext uri="{0D108BD9-81ED-4DB2-BD59-A6C34878D82A}">
                    <a16:rowId xmlns:a16="http://schemas.microsoft.com/office/drawing/2014/main" val="2874987227"/>
                  </a:ext>
                </a:extLst>
              </a:tr>
            </a:tbl>
          </a:graphicData>
        </a:graphic>
      </p:graphicFrame>
    </p:spTree>
    <p:extLst>
      <p:ext uri="{BB962C8B-B14F-4D97-AF65-F5344CB8AC3E}">
        <p14:creationId xmlns:p14="http://schemas.microsoft.com/office/powerpoint/2010/main" val="36424458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aixaDeTexto 2">
                <a:extLst>
                  <a:ext uri="{FF2B5EF4-FFF2-40B4-BE49-F238E27FC236}">
                    <a16:creationId xmlns:a16="http://schemas.microsoft.com/office/drawing/2014/main" id="{6FA78084-6C95-BE32-494D-2316B60CFD19}"/>
                  </a:ext>
                </a:extLst>
              </p:cNvPr>
              <p:cNvSpPr txBox="1"/>
              <p:nvPr/>
            </p:nvSpPr>
            <p:spPr>
              <a:xfrm>
                <a:off x="579120" y="1557338"/>
                <a:ext cx="1859280" cy="369332"/>
              </a:xfrm>
              <a:prstGeom prst="rect">
                <a:avLst/>
              </a:prstGeom>
              <a:solidFill>
                <a:schemeClr val="accent1">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pt-BR" i="1" smtClean="0">
                          <a:latin typeface="Cambria Math" panose="02040503050406030204" pitchFamily="18" charset="0"/>
                        </a:rPr>
                        <m:t>𝑅𝐵</m:t>
                      </m:r>
                      <m:r>
                        <a:rPr lang="pt-BR" i="0">
                          <a:latin typeface="Cambria Math" panose="02040503050406030204" pitchFamily="18" charset="0"/>
                        </a:rPr>
                        <m:t>= </m:t>
                      </m:r>
                      <m:r>
                        <a:rPr lang="pt-BR" i="1">
                          <a:latin typeface="Cambria Math" panose="02040503050406030204" pitchFamily="18" charset="0"/>
                        </a:rPr>
                        <m:t>𝑅𝑇</m:t>
                      </m:r>
                      <m:r>
                        <a:rPr lang="pt-BR" i="0">
                          <a:latin typeface="Cambria Math" panose="02040503050406030204" pitchFamily="18" charset="0"/>
                        </a:rPr>
                        <m:t>−</m:t>
                      </m:r>
                      <m:r>
                        <a:rPr lang="pt-BR" i="1">
                          <a:latin typeface="Cambria Math" panose="02040503050406030204" pitchFamily="18" charset="0"/>
                        </a:rPr>
                        <m:t>𝑅𝐴</m:t>
                      </m:r>
                    </m:oMath>
                  </m:oMathPara>
                </a14:m>
                <a:endParaRPr lang="pt-BR" dirty="0"/>
              </a:p>
            </p:txBody>
          </p:sp>
        </mc:Choice>
        <mc:Fallback xmlns="">
          <p:sp>
            <p:nvSpPr>
              <p:cNvPr id="3" name="CaixaDeTexto 2">
                <a:extLst>
                  <a:ext uri="{FF2B5EF4-FFF2-40B4-BE49-F238E27FC236}">
                    <a16:creationId xmlns:a16="http://schemas.microsoft.com/office/drawing/2014/main" id="{6FA78084-6C95-BE32-494D-2316B60CFD19}"/>
                  </a:ext>
                </a:extLst>
              </p:cNvPr>
              <p:cNvSpPr txBox="1">
                <a:spLocks noRot="1" noChangeAspect="1" noMove="1" noResize="1" noEditPoints="1" noAdjustHandles="1" noChangeArrowheads="1" noChangeShapeType="1" noTextEdit="1"/>
              </p:cNvSpPr>
              <p:nvPr/>
            </p:nvSpPr>
            <p:spPr>
              <a:xfrm>
                <a:off x="579120" y="1557338"/>
                <a:ext cx="1859280" cy="369332"/>
              </a:xfrm>
              <a:prstGeom prst="rect">
                <a:avLst/>
              </a:prstGeom>
              <a:blipFill>
                <a:blip r:embed="rId2"/>
                <a:stretch>
                  <a:fillRect/>
                </a:stretch>
              </a:blipFill>
            </p:spPr>
            <p:txBody>
              <a:bodyPr/>
              <a:lstStyle/>
              <a:p>
                <a:r>
                  <a:rPr lang="pt-BR">
                    <a:noFill/>
                  </a:rPr>
                  <a:t> </a:t>
                </a:r>
              </a:p>
            </p:txBody>
          </p:sp>
        </mc:Fallback>
      </mc:AlternateContent>
      <p:sp>
        <p:nvSpPr>
          <p:cNvPr id="4" name="CaixaDeTexto 3">
            <a:extLst>
              <a:ext uri="{FF2B5EF4-FFF2-40B4-BE49-F238E27FC236}">
                <a16:creationId xmlns:a16="http://schemas.microsoft.com/office/drawing/2014/main" id="{6C66619A-1926-F64E-9491-3869F55CF243}"/>
              </a:ext>
            </a:extLst>
          </p:cNvPr>
          <p:cNvSpPr txBox="1"/>
          <p:nvPr/>
        </p:nvSpPr>
        <p:spPr>
          <a:xfrm>
            <a:off x="661481" y="902653"/>
            <a:ext cx="1249060" cy="369332"/>
          </a:xfrm>
          <a:prstGeom prst="rect">
            <a:avLst/>
          </a:prstGeom>
          <a:noFill/>
        </p:spPr>
        <p:txBody>
          <a:bodyPr wrap="none" rtlCol="0">
            <a:spAutoFit/>
          </a:bodyPr>
          <a:lstStyle/>
          <a:p>
            <a:r>
              <a:rPr lang="pt-BR" dirty="0"/>
              <a:t>Parcela B </a:t>
            </a:r>
          </a:p>
        </p:txBody>
      </p:sp>
      <p:graphicFrame>
        <p:nvGraphicFramePr>
          <p:cNvPr id="6" name="Tabela 5">
            <a:extLst>
              <a:ext uri="{FF2B5EF4-FFF2-40B4-BE49-F238E27FC236}">
                <a16:creationId xmlns:a16="http://schemas.microsoft.com/office/drawing/2014/main" id="{E6820329-87BC-B17A-77E4-045606C820C9}"/>
              </a:ext>
            </a:extLst>
          </p:cNvPr>
          <p:cNvGraphicFramePr>
            <a:graphicFrameLocks noGrp="1"/>
          </p:cNvGraphicFramePr>
          <p:nvPr>
            <p:extLst>
              <p:ext uri="{D42A27DB-BD31-4B8C-83A1-F6EECF244321}">
                <p14:modId xmlns:p14="http://schemas.microsoft.com/office/powerpoint/2010/main" val="2933888998"/>
              </p:ext>
            </p:extLst>
          </p:nvPr>
        </p:nvGraphicFramePr>
        <p:xfrm>
          <a:off x="3143250" y="1458580"/>
          <a:ext cx="5434519" cy="936180"/>
        </p:xfrm>
        <a:graphic>
          <a:graphicData uri="http://schemas.openxmlformats.org/drawingml/2006/table">
            <a:tbl>
              <a:tblPr firstRow="1" firstCol="1" bandRow="1"/>
              <a:tblGrid>
                <a:gridCol w="500183">
                  <a:extLst>
                    <a:ext uri="{9D8B030D-6E8A-4147-A177-3AD203B41FA5}">
                      <a16:colId xmlns:a16="http://schemas.microsoft.com/office/drawing/2014/main" val="99462014"/>
                    </a:ext>
                  </a:extLst>
                </a:gridCol>
                <a:gridCol w="4934336">
                  <a:extLst>
                    <a:ext uri="{9D8B030D-6E8A-4147-A177-3AD203B41FA5}">
                      <a16:colId xmlns:a16="http://schemas.microsoft.com/office/drawing/2014/main" val="2733904891"/>
                    </a:ext>
                  </a:extLst>
                </a:gridCol>
              </a:tblGrid>
              <a:tr h="312060">
                <a:tc>
                  <a:txBody>
                    <a:bodyPr/>
                    <a:lstStyle/>
                    <a:p>
                      <a:pPr algn="just">
                        <a:lnSpc>
                          <a:spcPct val="120000"/>
                        </a:lnSpc>
                        <a:spcBef>
                          <a:spcPts val="1200"/>
                        </a:spcBef>
                        <a:spcAft>
                          <a:spcPts val="1200"/>
                        </a:spcAft>
                      </a:pPr>
                      <a:r>
                        <a:rPr lang="pt-BR" sz="1600">
                          <a:effectLst/>
                          <a:latin typeface="Arial" panose="020B0604020202020204" pitchFamily="34" charset="0"/>
                          <a:ea typeface="Times New Roman" panose="02020603050405020304" pitchFamily="18" charset="0"/>
                          <a:cs typeface="Times New Roman" panose="02020603050405020304" pitchFamily="18" charset="0"/>
                        </a:rPr>
                        <a:t>RB:</a:t>
                      </a:r>
                    </a:p>
                  </a:txBody>
                  <a:tcPr marL="68580" marR="68580" marT="0" marB="0">
                    <a:lnL>
                      <a:noFill/>
                    </a:lnL>
                    <a:lnR>
                      <a:noFill/>
                    </a:lnR>
                    <a:lnT>
                      <a:noFill/>
                    </a:lnT>
                    <a:lnB>
                      <a:noFill/>
                    </a:lnB>
                    <a:noFill/>
                  </a:tcPr>
                </a:tc>
                <a:tc>
                  <a:txBody>
                    <a:bodyPr/>
                    <a:lstStyle/>
                    <a:p>
                      <a:pPr algn="just">
                        <a:lnSpc>
                          <a:spcPct val="120000"/>
                        </a:lnSpc>
                        <a:spcBef>
                          <a:spcPts val="1200"/>
                        </a:spcBef>
                        <a:spcAft>
                          <a:spcPts val="1200"/>
                        </a:spcAft>
                      </a:pPr>
                      <a:r>
                        <a:rPr lang="pt-BR" sz="1600" dirty="0">
                          <a:effectLst/>
                          <a:latin typeface="Arial" panose="020B0604020202020204" pitchFamily="34" charset="0"/>
                          <a:ea typeface="Times New Roman" panose="02020603050405020304" pitchFamily="18" charset="0"/>
                          <a:cs typeface="Times New Roman" panose="02020603050405020304" pitchFamily="18" charset="0"/>
                        </a:rPr>
                        <a:t>REMUNERAÇÃO da PARCELA B</a:t>
                      </a:r>
                    </a:p>
                  </a:txBody>
                  <a:tcPr marL="68580" marR="68580" marT="0" marB="0">
                    <a:lnL>
                      <a:noFill/>
                    </a:lnL>
                    <a:lnR>
                      <a:noFill/>
                    </a:lnR>
                    <a:lnT>
                      <a:noFill/>
                    </a:lnT>
                    <a:lnB>
                      <a:noFill/>
                    </a:lnB>
                    <a:noFill/>
                  </a:tcPr>
                </a:tc>
                <a:extLst>
                  <a:ext uri="{0D108BD9-81ED-4DB2-BD59-A6C34878D82A}">
                    <a16:rowId xmlns:a16="http://schemas.microsoft.com/office/drawing/2014/main" val="96104231"/>
                  </a:ext>
                </a:extLst>
              </a:tr>
              <a:tr h="312060">
                <a:tc>
                  <a:txBody>
                    <a:bodyPr/>
                    <a:lstStyle/>
                    <a:p>
                      <a:pPr algn="just">
                        <a:lnSpc>
                          <a:spcPct val="120000"/>
                        </a:lnSpc>
                        <a:spcBef>
                          <a:spcPts val="1200"/>
                        </a:spcBef>
                        <a:spcAft>
                          <a:spcPts val="1200"/>
                        </a:spcAft>
                      </a:pPr>
                      <a:r>
                        <a:rPr lang="pt-BR" sz="1600">
                          <a:effectLst/>
                          <a:latin typeface="Arial" panose="020B0604020202020204" pitchFamily="34" charset="0"/>
                          <a:ea typeface="Times New Roman" panose="02020603050405020304" pitchFamily="18" charset="0"/>
                          <a:cs typeface="Times New Roman" panose="02020603050405020304" pitchFamily="18" charset="0"/>
                        </a:rPr>
                        <a:t>RT:</a:t>
                      </a:r>
                    </a:p>
                  </a:txBody>
                  <a:tcPr marL="68580" marR="68580" marT="0" marB="0">
                    <a:lnL>
                      <a:noFill/>
                    </a:lnL>
                    <a:lnR>
                      <a:noFill/>
                    </a:lnR>
                    <a:lnT>
                      <a:noFill/>
                    </a:lnT>
                    <a:lnB>
                      <a:noFill/>
                    </a:lnB>
                    <a:noFill/>
                  </a:tcPr>
                </a:tc>
                <a:tc>
                  <a:txBody>
                    <a:bodyPr/>
                    <a:lstStyle/>
                    <a:p>
                      <a:pPr algn="just">
                        <a:lnSpc>
                          <a:spcPct val="120000"/>
                        </a:lnSpc>
                        <a:spcBef>
                          <a:spcPts val="1200"/>
                        </a:spcBef>
                        <a:spcAft>
                          <a:spcPts val="1200"/>
                        </a:spcAft>
                      </a:pPr>
                      <a:r>
                        <a:rPr lang="pt-BR" sz="1600" dirty="0">
                          <a:effectLst/>
                          <a:latin typeface="Arial" panose="020B0604020202020204" pitchFamily="34" charset="0"/>
                          <a:ea typeface="Times New Roman" panose="02020603050405020304" pitchFamily="18" charset="0"/>
                          <a:cs typeface="Times New Roman" panose="02020603050405020304" pitchFamily="18" charset="0"/>
                        </a:rPr>
                        <a:t>REMUNERAÇÃO TOTAL</a:t>
                      </a:r>
                    </a:p>
                  </a:txBody>
                  <a:tcPr marL="68580" marR="68580" marT="0" marB="0">
                    <a:lnL>
                      <a:noFill/>
                    </a:lnL>
                    <a:lnR>
                      <a:noFill/>
                    </a:lnR>
                    <a:lnT>
                      <a:noFill/>
                    </a:lnT>
                    <a:lnB>
                      <a:noFill/>
                    </a:lnB>
                    <a:noFill/>
                  </a:tcPr>
                </a:tc>
                <a:extLst>
                  <a:ext uri="{0D108BD9-81ED-4DB2-BD59-A6C34878D82A}">
                    <a16:rowId xmlns:a16="http://schemas.microsoft.com/office/drawing/2014/main" val="2614223509"/>
                  </a:ext>
                </a:extLst>
              </a:tr>
              <a:tr h="312060">
                <a:tc>
                  <a:txBody>
                    <a:bodyPr/>
                    <a:lstStyle/>
                    <a:p>
                      <a:pPr algn="just">
                        <a:lnSpc>
                          <a:spcPct val="120000"/>
                        </a:lnSpc>
                        <a:spcBef>
                          <a:spcPts val="1200"/>
                        </a:spcBef>
                        <a:spcAft>
                          <a:spcPts val="1200"/>
                        </a:spcAft>
                      </a:pPr>
                      <a:r>
                        <a:rPr lang="pt-BR" sz="1600">
                          <a:effectLst/>
                          <a:latin typeface="Arial" panose="020B0604020202020204" pitchFamily="34" charset="0"/>
                          <a:ea typeface="Times New Roman" panose="02020603050405020304" pitchFamily="18" charset="0"/>
                          <a:cs typeface="Times New Roman" panose="02020603050405020304" pitchFamily="18" charset="0"/>
                        </a:rPr>
                        <a:t>RA:</a:t>
                      </a:r>
                    </a:p>
                  </a:txBody>
                  <a:tcPr marL="68580" marR="68580" marT="0" marB="0">
                    <a:lnL>
                      <a:noFill/>
                    </a:lnL>
                    <a:lnR>
                      <a:noFill/>
                    </a:lnR>
                    <a:lnT>
                      <a:noFill/>
                    </a:lnT>
                    <a:lnB>
                      <a:noFill/>
                    </a:lnB>
                    <a:noFill/>
                  </a:tcPr>
                </a:tc>
                <a:tc>
                  <a:txBody>
                    <a:bodyPr/>
                    <a:lstStyle/>
                    <a:p>
                      <a:pPr marL="900430" indent="-900430" algn="just">
                        <a:lnSpc>
                          <a:spcPct val="120000"/>
                        </a:lnSpc>
                        <a:spcBef>
                          <a:spcPts val="1200"/>
                        </a:spcBef>
                        <a:spcAft>
                          <a:spcPts val="1200"/>
                        </a:spcAft>
                      </a:pPr>
                      <a:r>
                        <a:rPr lang="pt-BR" sz="1600" dirty="0">
                          <a:effectLst/>
                          <a:latin typeface="Arial" panose="020B0604020202020204" pitchFamily="34" charset="0"/>
                          <a:ea typeface="Times New Roman" panose="02020603050405020304" pitchFamily="18" charset="0"/>
                          <a:cs typeface="Times New Roman" panose="02020603050405020304" pitchFamily="18" charset="0"/>
                        </a:rPr>
                        <a:t>REMUNERAÇÃO da PARCELA A</a:t>
                      </a:r>
                    </a:p>
                  </a:txBody>
                  <a:tcPr marL="68580" marR="68580" marT="0" marB="0">
                    <a:lnL>
                      <a:noFill/>
                    </a:lnL>
                    <a:lnR>
                      <a:noFill/>
                    </a:lnR>
                    <a:lnT>
                      <a:noFill/>
                    </a:lnT>
                    <a:lnB>
                      <a:noFill/>
                    </a:lnB>
                    <a:noFill/>
                  </a:tcPr>
                </a:tc>
                <a:extLst>
                  <a:ext uri="{0D108BD9-81ED-4DB2-BD59-A6C34878D82A}">
                    <a16:rowId xmlns:a16="http://schemas.microsoft.com/office/drawing/2014/main" val="1705684960"/>
                  </a:ext>
                </a:extLst>
              </a:tr>
            </a:tbl>
          </a:graphicData>
        </a:graphic>
      </p:graphicFrame>
      <mc:AlternateContent xmlns:mc="http://schemas.openxmlformats.org/markup-compatibility/2006" xmlns:a14="http://schemas.microsoft.com/office/drawing/2010/main">
        <mc:Choice Requires="a14">
          <p:sp>
            <p:nvSpPr>
              <p:cNvPr id="8" name="CaixaDeTexto 7">
                <a:extLst>
                  <a:ext uri="{FF2B5EF4-FFF2-40B4-BE49-F238E27FC236}">
                    <a16:creationId xmlns:a16="http://schemas.microsoft.com/office/drawing/2014/main" id="{132EDF9A-3F30-95CD-282F-38C17B407296}"/>
                  </a:ext>
                </a:extLst>
              </p:cNvPr>
              <p:cNvSpPr txBox="1"/>
              <p:nvPr/>
            </p:nvSpPr>
            <p:spPr>
              <a:xfrm>
                <a:off x="661481" y="2680113"/>
                <a:ext cx="9072880" cy="714683"/>
              </a:xfrm>
              <a:prstGeom prst="rect">
                <a:avLst/>
              </a:prstGeom>
              <a:solidFill>
                <a:schemeClr val="accent1">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pt-BR" i="1" smtClean="0">
                          <a:latin typeface="Cambria Math" panose="02040503050406030204" pitchFamily="18" charset="0"/>
                        </a:rPr>
                        <m:t>𝑅𝑇</m:t>
                      </m:r>
                      <m:r>
                        <a:rPr lang="pt-BR" i="0">
                          <a:latin typeface="Cambria Math" panose="02040503050406030204" pitchFamily="18" charset="0"/>
                        </a:rPr>
                        <m:t>=</m:t>
                      </m:r>
                      <m:d>
                        <m:dPr>
                          <m:begChr m:val="["/>
                          <m:endChr m:val="]"/>
                          <m:ctrlPr>
                            <a:rPr lang="pt-BR" i="1">
                              <a:latin typeface="Cambria Math" panose="02040503050406030204" pitchFamily="18" charset="0"/>
                            </a:rPr>
                          </m:ctrlPr>
                        </m:dPr>
                        <m:e>
                          <m:r>
                            <a:rPr lang="pt-BR" i="1">
                              <a:latin typeface="Cambria Math" panose="02040503050406030204" pitchFamily="18" charset="0"/>
                            </a:rPr>
                            <m:t>𝐶𝑣</m:t>
                          </m:r>
                          <m:r>
                            <a:rPr lang="pt-BR" i="0">
                              <a:latin typeface="Cambria Math" panose="02040503050406030204" pitchFamily="18" charset="0"/>
                            </a:rPr>
                            <m:t>×</m:t>
                          </m:r>
                          <m:r>
                            <a:rPr lang="pt-BR" i="1">
                              <a:latin typeface="Cambria Math" panose="02040503050406030204" pitchFamily="18" charset="0"/>
                            </a:rPr>
                            <m:t>𝑃𝑄</m:t>
                          </m:r>
                          <m:r>
                            <a:rPr lang="pt-BR" i="0">
                              <a:latin typeface="Cambria Math" panose="02040503050406030204" pitchFamily="18" charset="0"/>
                            </a:rPr>
                            <m:t>+</m:t>
                          </m:r>
                          <m:r>
                            <a:rPr lang="pt-BR" i="1">
                              <a:latin typeface="Cambria Math" panose="02040503050406030204" pitchFamily="18" charset="0"/>
                            </a:rPr>
                            <m:t>𝐶𝑓𝑜</m:t>
                          </m:r>
                          <m:r>
                            <a:rPr lang="pt-BR" i="0">
                              <a:latin typeface="Cambria Math" panose="02040503050406030204" pitchFamily="18" charset="0"/>
                            </a:rPr>
                            <m:t>×</m:t>
                          </m:r>
                          <m:r>
                            <a:rPr lang="pt-BR" i="1">
                              <a:latin typeface="Cambria Math" panose="02040503050406030204" pitchFamily="18" charset="0"/>
                            </a:rPr>
                            <m:t>𝐹𝑂</m:t>
                          </m:r>
                          <m:r>
                            <a:rPr lang="pt-BR" i="0">
                              <a:latin typeface="Cambria Math" panose="02040503050406030204" pitchFamily="18" charset="0"/>
                            </a:rPr>
                            <m:t>+</m:t>
                          </m:r>
                          <m:d>
                            <m:dPr>
                              <m:ctrlPr>
                                <a:rPr lang="pt-BR" i="1">
                                  <a:latin typeface="Cambria Math" panose="02040503050406030204" pitchFamily="18" charset="0"/>
                                </a:rPr>
                              </m:ctrlPr>
                            </m:dPr>
                            <m:e>
                              <m:r>
                                <a:rPr lang="pt-BR" i="1">
                                  <a:latin typeface="Cambria Math" panose="02040503050406030204" pitchFamily="18" charset="0"/>
                                </a:rPr>
                                <m:t>𝐶𝑐</m:t>
                              </m:r>
                              <m:r>
                                <a:rPr lang="pt-BR" i="0">
                                  <a:latin typeface="Cambria Math" panose="02040503050406030204" pitchFamily="18" charset="0"/>
                                </a:rPr>
                                <m:t>+</m:t>
                              </m:r>
                              <m:r>
                                <a:rPr lang="pt-BR" i="1">
                                  <a:latin typeface="Cambria Math" panose="02040503050406030204" pitchFamily="18" charset="0"/>
                                </a:rPr>
                                <m:t>𝑅𝑃𝑆</m:t>
                              </m:r>
                            </m:e>
                          </m:d>
                          <m:r>
                            <a:rPr lang="pt-BR" i="0">
                              <a:latin typeface="Cambria Math" panose="02040503050406030204" pitchFamily="18" charset="0"/>
                            </a:rPr>
                            <m:t>×</m:t>
                          </m:r>
                          <m:r>
                            <a:rPr lang="pt-BR" i="1">
                              <a:latin typeface="Cambria Math" panose="02040503050406030204" pitchFamily="18" charset="0"/>
                            </a:rPr>
                            <m:t>𝐹𝑇</m:t>
                          </m:r>
                        </m:e>
                      </m:d>
                      <m:r>
                        <a:rPr lang="pt-BR" i="0">
                          <a:latin typeface="Cambria Math" panose="02040503050406030204" pitchFamily="18" charset="0"/>
                        </a:rPr>
                        <m:t>×</m:t>
                      </m:r>
                      <m:f>
                        <m:fPr>
                          <m:ctrlPr>
                            <a:rPr lang="pt-BR" i="1">
                              <a:solidFill>
                                <a:srgbClr val="836967"/>
                              </a:solidFill>
                              <a:latin typeface="Cambria Math" panose="02040503050406030204" pitchFamily="18" charset="0"/>
                            </a:rPr>
                          </m:ctrlPr>
                        </m:fPr>
                        <m:num>
                          <m:r>
                            <a:rPr lang="pt-BR" i="1">
                              <a:latin typeface="Cambria Math" panose="02040503050406030204" pitchFamily="18" charset="0"/>
                            </a:rPr>
                            <m:t>𝑇𝑅𝑃𝑆𝑐</m:t>
                          </m:r>
                        </m:num>
                        <m:den>
                          <m:r>
                            <a:rPr lang="pt-BR" i="1">
                              <a:latin typeface="Cambria Math" panose="02040503050406030204" pitchFamily="18" charset="0"/>
                            </a:rPr>
                            <m:t>𝑇𝑅𝑃𝑆𝑒</m:t>
                          </m:r>
                        </m:den>
                      </m:f>
                      <m:r>
                        <a:rPr lang="pt-BR" i="0">
                          <a:latin typeface="Cambria Math" panose="02040503050406030204" pitchFamily="18" charset="0"/>
                        </a:rPr>
                        <m:t>×</m:t>
                      </m:r>
                      <m:d>
                        <m:dPr>
                          <m:ctrlPr>
                            <a:rPr lang="pt-BR" i="1">
                              <a:latin typeface="Cambria Math" panose="02040503050406030204" pitchFamily="18" charset="0"/>
                            </a:rPr>
                          </m:ctrlPr>
                        </m:dPr>
                        <m:e>
                          <m:r>
                            <a:rPr lang="pt-BR" i="0">
                              <a:latin typeface="Cambria Math" panose="02040503050406030204" pitchFamily="18" charset="0"/>
                            </a:rPr>
                            <m:t>0,95−0,05× </m:t>
                          </m:r>
                          <m:f>
                            <m:fPr>
                              <m:ctrlPr>
                                <a:rPr lang="pt-BR" i="1">
                                  <a:solidFill>
                                    <a:srgbClr val="836967"/>
                                  </a:solidFill>
                                  <a:latin typeface="Cambria Math" panose="02040503050406030204" pitchFamily="18" charset="0"/>
                                </a:rPr>
                              </m:ctrlPr>
                            </m:fPr>
                            <m:num>
                              <m:r>
                                <a:rPr lang="pt-BR" i="1">
                                  <a:latin typeface="Cambria Math" panose="02040503050406030204" pitchFamily="18" charset="0"/>
                                </a:rPr>
                                <m:t>𝐼𝑄𝑆</m:t>
                              </m:r>
                            </m:num>
                            <m:den>
                              <m:r>
                                <a:rPr lang="pt-BR" i="0">
                                  <a:latin typeface="Cambria Math" panose="02040503050406030204" pitchFamily="18" charset="0"/>
                                </a:rPr>
                                <m:t>100</m:t>
                              </m:r>
                            </m:den>
                          </m:f>
                        </m:e>
                      </m:d>
                    </m:oMath>
                  </m:oMathPara>
                </a14:m>
                <a:endParaRPr lang="pt-BR" dirty="0"/>
              </a:p>
            </p:txBody>
          </p:sp>
        </mc:Choice>
        <mc:Fallback xmlns="">
          <p:sp>
            <p:nvSpPr>
              <p:cNvPr id="8" name="CaixaDeTexto 7">
                <a:extLst>
                  <a:ext uri="{FF2B5EF4-FFF2-40B4-BE49-F238E27FC236}">
                    <a16:creationId xmlns:a16="http://schemas.microsoft.com/office/drawing/2014/main" id="{132EDF9A-3F30-95CD-282F-38C17B407296}"/>
                  </a:ext>
                </a:extLst>
              </p:cNvPr>
              <p:cNvSpPr txBox="1">
                <a:spLocks noRot="1" noChangeAspect="1" noMove="1" noResize="1" noEditPoints="1" noAdjustHandles="1" noChangeArrowheads="1" noChangeShapeType="1" noTextEdit="1"/>
              </p:cNvSpPr>
              <p:nvPr/>
            </p:nvSpPr>
            <p:spPr>
              <a:xfrm>
                <a:off x="661481" y="2680113"/>
                <a:ext cx="9072880" cy="714683"/>
              </a:xfrm>
              <a:prstGeom prst="rect">
                <a:avLst/>
              </a:prstGeom>
              <a:blipFill>
                <a:blip r:embed="rId3"/>
                <a:stretch>
                  <a:fillRect/>
                </a:stretch>
              </a:blipFill>
            </p:spPr>
            <p:txBody>
              <a:bodyPr/>
              <a:lstStyle/>
              <a:p>
                <a:r>
                  <a:rPr lang="pt-BR">
                    <a:noFill/>
                  </a:rPr>
                  <a:t> </a:t>
                </a:r>
              </a:p>
            </p:txBody>
          </p:sp>
        </mc:Fallback>
      </mc:AlternateContent>
      <p:sp>
        <p:nvSpPr>
          <p:cNvPr id="9" name="CaixaDeTexto 8">
            <a:extLst>
              <a:ext uri="{FF2B5EF4-FFF2-40B4-BE49-F238E27FC236}">
                <a16:creationId xmlns:a16="http://schemas.microsoft.com/office/drawing/2014/main" id="{EDB040F3-A8D6-0C2C-E14E-47D51CB0191D}"/>
              </a:ext>
            </a:extLst>
          </p:cNvPr>
          <p:cNvSpPr txBox="1"/>
          <p:nvPr/>
        </p:nvSpPr>
        <p:spPr>
          <a:xfrm>
            <a:off x="488141" y="3486484"/>
            <a:ext cx="1422400" cy="523220"/>
          </a:xfrm>
          <a:prstGeom prst="rect">
            <a:avLst/>
          </a:prstGeom>
          <a:noFill/>
        </p:spPr>
        <p:txBody>
          <a:bodyPr wrap="square" rtlCol="0">
            <a:spAutoFit/>
          </a:bodyPr>
          <a:lstStyle/>
          <a:p>
            <a:pPr algn="r"/>
            <a:r>
              <a:rPr lang="pt-BR" sz="1400" dirty="0"/>
              <a:t>Custo Variável </a:t>
            </a:r>
          </a:p>
          <a:p>
            <a:pPr algn="r"/>
            <a:r>
              <a:rPr lang="pt-BR" sz="1400" dirty="0"/>
              <a:t>(R$/km)</a:t>
            </a:r>
          </a:p>
        </p:txBody>
      </p:sp>
      <p:cxnSp>
        <p:nvCxnSpPr>
          <p:cNvPr id="11" name="Conector reto 10">
            <a:extLst>
              <a:ext uri="{FF2B5EF4-FFF2-40B4-BE49-F238E27FC236}">
                <a16:creationId xmlns:a16="http://schemas.microsoft.com/office/drawing/2014/main" id="{F79515B3-438B-008D-1DA4-F1DAB32A5DF7}"/>
              </a:ext>
            </a:extLst>
          </p:cNvPr>
          <p:cNvCxnSpPr/>
          <p:nvPr/>
        </p:nvCxnSpPr>
        <p:spPr>
          <a:xfrm flipV="1">
            <a:off x="2011680" y="3238037"/>
            <a:ext cx="0" cy="496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A1C5A2F6-E406-C519-3AD8-7EA66D67421C}"/>
              </a:ext>
            </a:extLst>
          </p:cNvPr>
          <p:cNvCxnSpPr>
            <a:cxnSpLocks/>
          </p:cNvCxnSpPr>
          <p:nvPr/>
        </p:nvCxnSpPr>
        <p:spPr>
          <a:xfrm flipV="1">
            <a:off x="2529840" y="3270121"/>
            <a:ext cx="0" cy="1058039"/>
          </a:xfrm>
          <a:prstGeom prst="line">
            <a:avLst/>
          </a:prstGeom>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6DD631CE-5DFC-335B-D8D9-03AF116EC3F9}"/>
              </a:ext>
            </a:extLst>
          </p:cNvPr>
          <p:cNvSpPr txBox="1"/>
          <p:nvPr/>
        </p:nvSpPr>
        <p:spPr>
          <a:xfrm>
            <a:off x="1109663" y="4031245"/>
            <a:ext cx="1422400" cy="523220"/>
          </a:xfrm>
          <a:prstGeom prst="rect">
            <a:avLst/>
          </a:prstGeom>
          <a:noFill/>
        </p:spPr>
        <p:txBody>
          <a:bodyPr wrap="square" rtlCol="0">
            <a:spAutoFit/>
          </a:bodyPr>
          <a:lstStyle/>
          <a:p>
            <a:pPr algn="r"/>
            <a:r>
              <a:rPr lang="pt-BR" sz="1400" dirty="0"/>
              <a:t>Quantidade de quilômetros</a:t>
            </a:r>
          </a:p>
        </p:txBody>
      </p:sp>
      <p:sp>
        <p:nvSpPr>
          <p:cNvPr id="15" name="CaixaDeTexto 14">
            <a:extLst>
              <a:ext uri="{FF2B5EF4-FFF2-40B4-BE49-F238E27FC236}">
                <a16:creationId xmlns:a16="http://schemas.microsoft.com/office/drawing/2014/main" id="{297CDB9D-6BDA-0158-10A0-932EEA1D360F}"/>
              </a:ext>
            </a:extLst>
          </p:cNvPr>
          <p:cNvSpPr txBox="1"/>
          <p:nvPr/>
        </p:nvSpPr>
        <p:spPr>
          <a:xfrm>
            <a:off x="1058863" y="4656558"/>
            <a:ext cx="2117090" cy="738664"/>
          </a:xfrm>
          <a:prstGeom prst="rect">
            <a:avLst/>
          </a:prstGeom>
          <a:noFill/>
        </p:spPr>
        <p:txBody>
          <a:bodyPr wrap="square" rtlCol="0">
            <a:spAutoFit/>
          </a:bodyPr>
          <a:lstStyle/>
          <a:p>
            <a:pPr algn="r"/>
            <a:r>
              <a:rPr lang="pt-BR" sz="1400" dirty="0"/>
              <a:t>Custo Fixo da Frota Operacional</a:t>
            </a:r>
          </a:p>
          <a:p>
            <a:pPr algn="r"/>
            <a:r>
              <a:rPr lang="pt-BR" sz="1400" dirty="0"/>
              <a:t>(R$/veículo)</a:t>
            </a:r>
          </a:p>
        </p:txBody>
      </p:sp>
      <p:cxnSp>
        <p:nvCxnSpPr>
          <p:cNvPr id="16" name="Conector reto 15">
            <a:extLst>
              <a:ext uri="{FF2B5EF4-FFF2-40B4-BE49-F238E27FC236}">
                <a16:creationId xmlns:a16="http://schemas.microsoft.com/office/drawing/2014/main" id="{8231B457-ED02-5C9A-38A7-8FD754E3ADA3}"/>
              </a:ext>
            </a:extLst>
          </p:cNvPr>
          <p:cNvCxnSpPr>
            <a:cxnSpLocks/>
          </p:cNvCxnSpPr>
          <p:nvPr/>
        </p:nvCxnSpPr>
        <p:spPr>
          <a:xfrm flipV="1">
            <a:off x="3179763" y="3270121"/>
            <a:ext cx="0" cy="2125101"/>
          </a:xfrm>
          <a:prstGeom prst="line">
            <a:avLst/>
          </a:prstGeom>
        </p:spPr>
        <p:style>
          <a:lnRef idx="1">
            <a:schemeClr val="accent1"/>
          </a:lnRef>
          <a:fillRef idx="0">
            <a:schemeClr val="accent1"/>
          </a:fillRef>
          <a:effectRef idx="0">
            <a:schemeClr val="accent1"/>
          </a:effectRef>
          <a:fontRef idx="minor">
            <a:schemeClr val="tx1"/>
          </a:fontRef>
        </p:style>
      </p:cxnSp>
      <p:sp>
        <p:nvSpPr>
          <p:cNvPr id="18" name="CaixaDeTexto 17">
            <a:extLst>
              <a:ext uri="{FF2B5EF4-FFF2-40B4-BE49-F238E27FC236}">
                <a16:creationId xmlns:a16="http://schemas.microsoft.com/office/drawing/2014/main" id="{780FE6D0-2F53-CF52-6B1F-7BFDBA11540F}"/>
              </a:ext>
            </a:extLst>
          </p:cNvPr>
          <p:cNvSpPr txBox="1"/>
          <p:nvPr/>
        </p:nvSpPr>
        <p:spPr>
          <a:xfrm>
            <a:off x="2333625" y="5508451"/>
            <a:ext cx="1422400" cy="523220"/>
          </a:xfrm>
          <a:prstGeom prst="rect">
            <a:avLst/>
          </a:prstGeom>
          <a:noFill/>
        </p:spPr>
        <p:txBody>
          <a:bodyPr wrap="square" rtlCol="0">
            <a:spAutoFit/>
          </a:bodyPr>
          <a:lstStyle/>
          <a:p>
            <a:pPr algn="r"/>
            <a:r>
              <a:rPr lang="pt-BR" sz="1400" dirty="0"/>
              <a:t>Frota operacional</a:t>
            </a:r>
          </a:p>
        </p:txBody>
      </p:sp>
      <p:cxnSp>
        <p:nvCxnSpPr>
          <p:cNvPr id="19" name="Conector reto 18">
            <a:extLst>
              <a:ext uri="{FF2B5EF4-FFF2-40B4-BE49-F238E27FC236}">
                <a16:creationId xmlns:a16="http://schemas.microsoft.com/office/drawing/2014/main" id="{CAC38227-B6BC-A370-C7ED-5BA52A91C81D}"/>
              </a:ext>
            </a:extLst>
          </p:cNvPr>
          <p:cNvCxnSpPr>
            <a:cxnSpLocks/>
          </p:cNvCxnSpPr>
          <p:nvPr/>
        </p:nvCxnSpPr>
        <p:spPr>
          <a:xfrm flipV="1">
            <a:off x="3748723" y="3270121"/>
            <a:ext cx="0" cy="28665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a16="http://schemas.microsoft.com/office/drawing/2014/main" id="{EA06A531-82CB-E112-EEAB-3F16BCF8C3EC}"/>
              </a:ext>
            </a:extLst>
          </p:cNvPr>
          <p:cNvCxnSpPr>
            <a:cxnSpLocks/>
          </p:cNvCxnSpPr>
          <p:nvPr/>
        </p:nvCxnSpPr>
        <p:spPr>
          <a:xfrm flipH="1" flipV="1">
            <a:off x="4398963" y="3270121"/>
            <a:ext cx="4762" cy="3285991"/>
          </a:xfrm>
          <a:prstGeom prst="line">
            <a:avLst/>
          </a:prstGeom>
        </p:spPr>
        <p:style>
          <a:lnRef idx="1">
            <a:schemeClr val="accent1"/>
          </a:lnRef>
          <a:fillRef idx="0">
            <a:schemeClr val="accent1"/>
          </a:fillRef>
          <a:effectRef idx="0">
            <a:schemeClr val="accent1"/>
          </a:effectRef>
          <a:fontRef idx="minor">
            <a:schemeClr val="tx1"/>
          </a:fontRef>
        </p:style>
      </p:cxnSp>
      <p:sp>
        <p:nvSpPr>
          <p:cNvPr id="22" name="CaixaDeTexto 21">
            <a:extLst>
              <a:ext uri="{FF2B5EF4-FFF2-40B4-BE49-F238E27FC236}">
                <a16:creationId xmlns:a16="http://schemas.microsoft.com/office/drawing/2014/main" id="{A6BBD732-C0A4-AA49-1633-9A64F004CE1A}"/>
              </a:ext>
            </a:extLst>
          </p:cNvPr>
          <p:cNvSpPr txBox="1"/>
          <p:nvPr/>
        </p:nvSpPr>
        <p:spPr>
          <a:xfrm>
            <a:off x="2976563" y="6144900"/>
            <a:ext cx="1422400" cy="523220"/>
          </a:xfrm>
          <a:prstGeom prst="rect">
            <a:avLst/>
          </a:prstGeom>
          <a:noFill/>
        </p:spPr>
        <p:txBody>
          <a:bodyPr wrap="square" rtlCol="0">
            <a:spAutoFit/>
          </a:bodyPr>
          <a:lstStyle/>
          <a:p>
            <a:pPr algn="r"/>
            <a:r>
              <a:rPr lang="pt-BR" sz="1400" dirty="0"/>
              <a:t>Custos de capital</a:t>
            </a:r>
          </a:p>
        </p:txBody>
      </p:sp>
      <p:cxnSp>
        <p:nvCxnSpPr>
          <p:cNvPr id="24" name="Conector reto 23">
            <a:extLst>
              <a:ext uri="{FF2B5EF4-FFF2-40B4-BE49-F238E27FC236}">
                <a16:creationId xmlns:a16="http://schemas.microsoft.com/office/drawing/2014/main" id="{8F67C2A7-963C-D024-C452-3C89361FD32B}"/>
              </a:ext>
            </a:extLst>
          </p:cNvPr>
          <p:cNvCxnSpPr>
            <a:cxnSpLocks/>
          </p:cNvCxnSpPr>
          <p:nvPr/>
        </p:nvCxnSpPr>
        <p:spPr>
          <a:xfrm flipH="1" flipV="1">
            <a:off x="5037139" y="3238037"/>
            <a:ext cx="4762" cy="3285991"/>
          </a:xfrm>
          <a:prstGeom prst="line">
            <a:avLst/>
          </a:prstGeom>
        </p:spPr>
        <p:style>
          <a:lnRef idx="1">
            <a:schemeClr val="accent1"/>
          </a:lnRef>
          <a:fillRef idx="0">
            <a:schemeClr val="accent1"/>
          </a:fillRef>
          <a:effectRef idx="0">
            <a:schemeClr val="accent1"/>
          </a:effectRef>
          <a:fontRef idx="minor">
            <a:schemeClr val="tx1"/>
          </a:fontRef>
        </p:style>
      </p:cxnSp>
      <p:sp>
        <p:nvSpPr>
          <p:cNvPr id="25" name="CaixaDeTexto 24">
            <a:extLst>
              <a:ext uri="{FF2B5EF4-FFF2-40B4-BE49-F238E27FC236}">
                <a16:creationId xmlns:a16="http://schemas.microsoft.com/office/drawing/2014/main" id="{16CE5938-3D97-9E6D-FFE7-EED3284FD26F}"/>
              </a:ext>
            </a:extLst>
          </p:cNvPr>
          <p:cNvSpPr txBox="1"/>
          <p:nvPr/>
        </p:nvSpPr>
        <p:spPr>
          <a:xfrm>
            <a:off x="5046663" y="6022819"/>
            <a:ext cx="1948814" cy="738664"/>
          </a:xfrm>
          <a:prstGeom prst="rect">
            <a:avLst/>
          </a:prstGeom>
          <a:noFill/>
        </p:spPr>
        <p:txBody>
          <a:bodyPr wrap="square" rtlCol="0">
            <a:spAutoFit/>
          </a:bodyPr>
          <a:lstStyle/>
          <a:p>
            <a:r>
              <a:rPr lang="pt-BR" sz="1400" dirty="0"/>
              <a:t>Remuneração pela prestação dos serviços</a:t>
            </a:r>
          </a:p>
        </p:txBody>
      </p:sp>
      <p:cxnSp>
        <p:nvCxnSpPr>
          <p:cNvPr id="26" name="Conector reto 25">
            <a:extLst>
              <a:ext uri="{FF2B5EF4-FFF2-40B4-BE49-F238E27FC236}">
                <a16:creationId xmlns:a16="http://schemas.microsoft.com/office/drawing/2014/main" id="{4C69FF01-2EDF-787B-E4DF-7E03F28E036E}"/>
              </a:ext>
            </a:extLst>
          </p:cNvPr>
          <p:cNvCxnSpPr>
            <a:cxnSpLocks/>
          </p:cNvCxnSpPr>
          <p:nvPr/>
        </p:nvCxnSpPr>
        <p:spPr>
          <a:xfrm flipV="1">
            <a:off x="5668963" y="3238037"/>
            <a:ext cx="0" cy="2644603"/>
          </a:xfrm>
          <a:prstGeom prst="line">
            <a:avLst/>
          </a:prstGeom>
        </p:spPr>
        <p:style>
          <a:lnRef idx="1">
            <a:schemeClr val="accent1"/>
          </a:lnRef>
          <a:fillRef idx="0">
            <a:schemeClr val="accent1"/>
          </a:fillRef>
          <a:effectRef idx="0">
            <a:schemeClr val="accent1"/>
          </a:effectRef>
          <a:fontRef idx="minor">
            <a:schemeClr val="tx1"/>
          </a:fontRef>
        </p:style>
      </p:cxnSp>
      <p:sp>
        <p:nvSpPr>
          <p:cNvPr id="28" name="CaixaDeTexto 27">
            <a:extLst>
              <a:ext uri="{FF2B5EF4-FFF2-40B4-BE49-F238E27FC236}">
                <a16:creationId xmlns:a16="http://schemas.microsoft.com/office/drawing/2014/main" id="{FF842105-3839-DADD-FD99-E037DE6C94BC}"/>
              </a:ext>
            </a:extLst>
          </p:cNvPr>
          <p:cNvSpPr txBox="1"/>
          <p:nvPr/>
        </p:nvSpPr>
        <p:spPr>
          <a:xfrm>
            <a:off x="5692141" y="5405382"/>
            <a:ext cx="830898" cy="523220"/>
          </a:xfrm>
          <a:prstGeom prst="rect">
            <a:avLst/>
          </a:prstGeom>
          <a:noFill/>
        </p:spPr>
        <p:txBody>
          <a:bodyPr wrap="square" rtlCol="0">
            <a:spAutoFit/>
          </a:bodyPr>
          <a:lstStyle/>
          <a:p>
            <a:r>
              <a:rPr lang="pt-BR" sz="1400" dirty="0"/>
              <a:t>Frota total</a:t>
            </a:r>
          </a:p>
        </p:txBody>
      </p:sp>
      <p:cxnSp>
        <p:nvCxnSpPr>
          <p:cNvPr id="29" name="Conector reto 28">
            <a:extLst>
              <a:ext uri="{FF2B5EF4-FFF2-40B4-BE49-F238E27FC236}">
                <a16:creationId xmlns:a16="http://schemas.microsoft.com/office/drawing/2014/main" id="{15036DDE-3224-E709-2293-C04AB039F845}"/>
              </a:ext>
            </a:extLst>
          </p:cNvPr>
          <p:cNvCxnSpPr>
            <a:cxnSpLocks/>
          </p:cNvCxnSpPr>
          <p:nvPr/>
        </p:nvCxnSpPr>
        <p:spPr>
          <a:xfrm flipV="1">
            <a:off x="6512562" y="3313936"/>
            <a:ext cx="0" cy="2644603"/>
          </a:xfrm>
          <a:prstGeom prst="line">
            <a:avLst/>
          </a:prstGeom>
        </p:spPr>
        <p:style>
          <a:lnRef idx="1">
            <a:schemeClr val="accent1"/>
          </a:lnRef>
          <a:fillRef idx="0">
            <a:schemeClr val="accent1"/>
          </a:fillRef>
          <a:effectRef idx="0">
            <a:schemeClr val="accent1"/>
          </a:effectRef>
          <a:fontRef idx="minor">
            <a:schemeClr val="tx1"/>
          </a:fontRef>
        </p:style>
      </p:cxnSp>
      <p:sp>
        <p:nvSpPr>
          <p:cNvPr id="30" name="CaixaDeTexto 29">
            <a:extLst>
              <a:ext uri="{FF2B5EF4-FFF2-40B4-BE49-F238E27FC236}">
                <a16:creationId xmlns:a16="http://schemas.microsoft.com/office/drawing/2014/main" id="{BBDBA4C8-454B-980A-C7DC-5B53098B7E52}"/>
              </a:ext>
            </a:extLst>
          </p:cNvPr>
          <p:cNvSpPr txBox="1"/>
          <p:nvPr/>
        </p:nvSpPr>
        <p:spPr>
          <a:xfrm>
            <a:off x="6520023" y="3997256"/>
            <a:ext cx="2433955" cy="2031325"/>
          </a:xfrm>
          <a:prstGeom prst="rect">
            <a:avLst/>
          </a:prstGeom>
          <a:noFill/>
        </p:spPr>
        <p:txBody>
          <a:bodyPr wrap="square" rtlCol="0">
            <a:spAutoFit/>
          </a:bodyPr>
          <a:lstStyle/>
          <a:p>
            <a:r>
              <a:rPr lang="pt-BR" sz="1400" dirty="0"/>
              <a:t>Representa o desconto ofertado pela Concessionária em sua proposta em relação ao valor da tarifa de remuneração do edital.</a:t>
            </a:r>
          </a:p>
          <a:p>
            <a:endParaRPr lang="pt-BR" sz="1400" dirty="0"/>
          </a:p>
          <a:p>
            <a:r>
              <a:rPr lang="pt-BR" sz="1400" dirty="0" err="1"/>
              <a:t>TRPSc</a:t>
            </a:r>
            <a:r>
              <a:rPr lang="pt-BR" sz="1400" dirty="0"/>
              <a:t> = Tarifa ofertada</a:t>
            </a:r>
          </a:p>
          <a:p>
            <a:r>
              <a:rPr lang="pt-BR" sz="1400" dirty="0" err="1"/>
              <a:t>TRPSe</a:t>
            </a:r>
            <a:r>
              <a:rPr lang="pt-BR" sz="1400" dirty="0"/>
              <a:t> = Tarifa do edital</a:t>
            </a:r>
          </a:p>
        </p:txBody>
      </p:sp>
      <p:cxnSp>
        <p:nvCxnSpPr>
          <p:cNvPr id="31" name="Conector reto 30">
            <a:extLst>
              <a:ext uri="{FF2B5EF4-FFF2-40B4-BE49-F238E27FC236}">
                <a16:creationId xmlns:a16="http://schemas.microsoft.com/office/drawing/2014/main" id="{710F7129-B351-BCD0-D4D5-8A347CF683D9}"/>
              </a:ext>
            </a:extLst>
          </p:cNvPr>
          <p:cNvCxnSpPr>
            <a:cxnSpLocks/>
          </p:cNvCxnSpPr>
          <p:nvPr/>
        </p:nvCxnSpPr>
        <p:spPr>
          <a:xfrm flipV="1">
            <a:off x="8869682" y="3334256"/>
            <a:ext cx="0" cy="2644603"/>
          </a:xfrm>
          <a:prstGeom prst="line">
            <a:avLst/>
          </a:prstGeom>
        </p:spPr>
        <p:style>
          <a:lnRef idx="1">
            <a:schemeClr val="accent1"/>
          </a:lnRef>
          <a:fillRef idx="0">
            <a:schemeClr val="accent1"/>
          </a:fillRef>
          <a:effectRef idx="0">
            <a:schemeClr val="accent1"/>
          </a:effectRef>
          <a:fontRef idx="minor">
            <a:schemeClr val="tx1"/>
          </a:fontRef>
        </p:style>
      </p:cxnSp>
      <p:sp>
        <p:nvSpPr>
          <p:cNvPr id="32" name="CaixaDeTexto 31">
            <a:extLst>
              <a:ext uri="{FF2B5EF4-FFF2-40B4-BE49-F238E27FC236}">
                <a16:creationId xmlns:a16="http://schemas.microsoft.com/office/drawing/2014/main" id="{F2B73583-DF02-9DF8-8E95-F22B968F0CD4}"/>
              </a:ext>
            </a:extLst>
          </p:cNvPr>
          <p:cNvSpPr txBox="1"/>
          <p:nvPr/>
        </p:nvSpPr>
        <p:spPr>
          <a:xfrm>
            <a:off x="8869682" y="5200360"/>
            <a:ext cx="2433955" cy="738664"/>
          </a:xfrm>
          <a:prstGeom prst="rect">
            <a:avLst/>
          </a:prstGeom>
          <a:noFill/>
        </p:spPr>
        <p:txBody>
          <a:bodyPr wrap="square" rtlCol="0">
            <a:spAutoFit/>
          </a:bodyPr>
          <a:lstStyle/>
          <a:p>
            <a:r>
              <a:rPr lang="pt-BR" sz="1400" dirty="0"/>
              <a:t>Representa a incidência do Índice de Qualidade em 5% da remuneração total</a:t>
            </a:r>
          </a:p>
        </p:txBody>
      </p:sp>
      <p:sp>
        <p:nvSpPr>
          <p:cNvPr id="33" name="CaixaDeTexto 32">
            <a:extLst>
              <a:ext uri="{FF2B5EF4-FFF2-40B4-BE49-F238E27FC236}">
                <a16:creationId xmlns:a16="http://schemas.microsoft.com/office/drawing/2014/main" id="{A0B2B67B-6BC8-4361-00BD-BA5A7DDEEBBA}"/>
              </a:ext>
            </a:extLst>
          </p:cNvPr>
          <p:cNvSpPr txBox="1"/>
          <p:nvPr/>
        </p:nvSpPr>
        <p:spPr>
          <a:xfrm>
            <a:off x="7416800" y="1468550"/>
            <a:ext cx="4378960" cy="861774"/>
          </a:xfrm>
          <a:prstGeom prst="rect">
            <a:avLst/>
          </a:prstGeom>
          <a:solidFill>
            <a:schemeClr val="accent1">
              <a:lumMod val="20000"/>
              <a:lumOff val="80000"/>
            </a:schemeClr>
          </a:solidFill>
        </p:spPr>
        <p:txBody>
          <a:bodyPr wrap="square" rtlCol="0">
            <a:spAutoFit/>
          </a:bodyPr>
          <a:lstStyle/>
          <a:p>
            <a:r>
              <a:rPr lang="pt-BR" sz="1600" dirty="0"/>
              <a:t>Valor máximo da TRPS calculado em dez/23 = </a:t>
            </a:r>
            <a:r>
              <a:rPr lang="pt-BR" sz="1600" b="1" dirty="0"/>
              <a:t>R$ 11,38 </a:t>
            </a:r>
            <a:r>
              <a:rPr lang="pt-BR" sz="1600" dirty="0"/>
              <a:t>(a ser atualizado na versão a ser publicada)</a:t>
            </a:r>
          </a:p>
        </p:txBody>
      </p:sp>
    </p:spTree>
    <p:extLst>
      <p:ext uri="{BB962C8B-B14F-4D97-AF65-F5344CB8AC3E}">
        <p14:creationId xmlns:p14="http://schemas.microsoft.com/office/powerpoint/2010/main" val="139176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A3A0CDFD-39EE-D66F-2FA4-FD057754F450}"/>
              </a:ext>
            </a:extLst>
          </p:cNvPr>
          <p:cNvGraphicFramePr>
            <a:graphicFrameLocks noGrp="1"/>
          </p:cNvGraphicFramePr>
          <p:nvPr>
            <p:extLst>
              <p:ext uri="{D42A27DB-BD31-4B8C-83A1-F6EECF244321}">
                <p14:modId xmlns:p14="http://schemas.microsoft.com/office/powerpoint/2010/main" val="1524140972"/>
              </p:ext>
            </p:extLst>
          </p:nvPr>
        </p:nvGraphicFramePr>
        <p:xfrm>
          <a:off x="838200" y="802640"/>
          <a:ext cx="10515600" cy="5767188"/>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188649447"/>
                    </a:ext>
                  </a:extLst>
                </a:gridCol>
                <a:gridCol w="2628900">
                  <a:extLst>
                    <a:ext uri="{9D8B030D-6E8A-4147-A177-3AD203B41FA5}">
                      <a16:colId xmlns:a16="http://schemas.microsoft.com/office/drawing/2014/main" val="4013400972"/>
                    </a:ext>
                  </a:extLst>
                </a:gridCol>
                <a:gridCol w="2628900">
                  <a:extLst>
                    <a:ext uri="{9D8B030D-6E8A-4147-A177-3AD203B41FA5}">
                      <a16:colId xmlns:a16="http://schemas.microsoft.com/office/drawing/2014/main" val="299923739"/>
                    </a:ext>
                  </a:extLst>
                </a:gridCol>
                <a:gridCol w="2628900">
                  <a:extLst>
                    <a:ext uri="{9D8B030D-6E8A-4147-A177-3AD203B41FA5}">
                      <a16:colId xmlns:a16="http://schemas.microsoft.com/office/drawing/2014/main" val="583116266"/>
                    </a:ext>
                  </a:extLst>
                </a:gridCol>
              </a:tblGrid>
              <a:tr h="352137">
                <a:tc>
                  <a:txBody>
                    <a:bodyPr/>
                    <a:lstStyle/>
                    <a:p>
                      <a:r>
                        <a:rPr lang="pt-BR" sz="1400" dirty="0"/>
                        <a:t>Custos variáveis</a:t>
                      </a:r>
                    </a:p>
                  </a:txBody>
                  <a:tcPr/>
                </a:tc>
                <a:tc>
                  <a:txBody>
                    <a:bodyPr/>
                    <a:lstStyle/>
                    <a:p>
                      <a:r>
                        <a:rPr lang="pt-BR" sz="1400" dirty="0"/>
                        <a:t>Custos fixos operacionais</a:t>
                      </a:r>
                    </a:p>
                  </a:txBody>
                  <a:tcPr/>
                </a:tc>
                <a:tc>
                  <a:txBody>
                    <a:bodyPr/>
                    <a:lstStyle/>
                    <a:p>
                      <a:r>
                        <a:rPr lang="pt-BR" sz="1400" dirty="0"/>
                        <a:t>Custos de capital</a:t>
                      </a:r>
                    </a:p>
                  </a:txBody>
                  <a:tcPr/>
                </a:tc>
                <a:tc>
                  <a:txBody>
                    <a:bodyPr/>
                    <a:lstStyle/>
                    <a:p>
                      <a:r>
                        <a:rPr lang="pt-BR" sz="1400" dirty="0"/>
                        <a:t>RPS</a:t>
                      </a:r>
                    </a:p>
                  </a:txBody>
                  <a:tcPr/>
                </a:tc>
                <a:extLst>
                  <a:ext uri="{0D108BD9-81ED-4DB2-BD59-A6C34878D82A}">
                    <a16:rowId xmlns:a16="http://schemas.microsoft.com/office/drawing/2014/main" val="613288004"/>
                  </a:ext>
                </a:extLst>
              </a:tr>
              <a:tr h="492027">
                <a:tc>
                  <a:txBody>
                    <a:bodyPr/>
                    <a:lstStyle/>
                    <a:p>
                      <a:r>
                        <a:rPr lang="pt-BR" sz="1400" dirty="0"/>
                        <a:t>Óleo diesel</a:t>
                      </a:r>
                    </a:p>
                  </a:txBody>
                  <a:tcPr/>
                </a:tc>
                <a:tc>
                  <a:txBody>
                    <a:bodyPr/>
                    <a:lstStyle/>
                    <a:p>
                      <a:r>
                        <a:rPr lang="pt-BR" sz="1400" dirty="0"/>
                        <a:t>Motoristas</a:t>
                      </a:r>
                    </a:p>
                  </a:txBody>
                  <a:tcPr/>
                </a:tc>
                <a:tc>
                  <a:txBody>
                    <a:bodyPr/>
                    <a:lstStyle/>
                    <a:p>
                      <a:r>
                        <a:rPr lang="pt-BR" sz="1400" dirty="0"/>
                        <a:t>Depreciação dos veículos da frota</a:t>
                      </a:r>
                    </a:p>
                  </a:txBody>
                  <a:tcPr/>
                </a:tc>
                <a:tc>
                  <a:txBody>
                    <a:bodyPr/>
                    <a:lstStyle/>
                    <a:p>
                      <a:r>
                        <a:rPr lang="pt-BR" sz="1400" dirty="0"/>
                        <a:t>Critério ANTP, que pondera os riscos do contrato</a:t>
                      </a:r>
                    </a:p>
                  </a:txBody>
                  <a:tcPr/>
                </a:tc>
                <a:extLst>
                  <a:ext uri="{0D108BD9-81ED-4DB2-BD59-A6C34878D82A}">
                    <a16:rowId xmlns:a16="http://schemas.microsoft.com/office/drawing/2014/main" val="1853835559"/>
                  </a:ext>
                </a:extLst>
              </a:tr>
              <a:tr h="492027">
                <a:tc>
                  <a:txBody>
                    <a:bodyPr/>
                    <a:lstStyle/>
                    <a:p>
                      <a:r>
                        <a:rPr lang="pt-BR" sz="1400" dirty="0"/>
                        <a:t>Lubrificantes</a:t>
                      </a:r>
                    </a:p>
                  </a:txBody>
                  <a:tcPr/>
                </a:tc>
                <a:tc>
                  <a:txBody>
                    <a:bodyPr/>
                    <a:lstStyle/>
                    <a:p>
                      <a:r>
                        <a:rPr lang="pt-BR" sz="1400" dirty="0"/>
                        <a:t>Pessoal de tráfego</a:t>
                      </a:r>
                    </a:p>
                  </a:txBody>
                  <a:tcPr/>
                </a:tc>
                <a:tc>
                  <a:txBody>
                    <a:bodyPr/>
                    <a:lstStyle/>
                    <a:p>
                      <a:r>
                        <a:rPr lang="pt-BR" sz="1400" dirty="0"/>
                        <a:t>Depreciação de equipamentos tecnológicos </a:t>
                      </a:r>
                    </a:p>
                  </a:txBody>
                  <a:tcPr/>
                </a:tc>
                <a:tc>
                  <a:txBody>
                    <a:bodyPr/>
                    <a:lstStyle/>
                    <a:p>
                      <a:r>
                        <a:rPr lang="pt-BR" sz="1400" dirty="0"/>
                        <a:t>% máximo admissível de 4,898%</a:t>
                      </a:r>
                    </a:p>
                  </a:txBody>
                  <a:tcPr/>
                </a:tc>
                <a:extLst>
                  <a:ext uri="{0D108BD9-81ED-4DB2-BD59-A6C34878D82A}">
                    <a16:rowId xmlns:a16="http://schemas.microsoft.com/office/drawing/2014/main" val="3183193925"/>
                  </a:ext>
                </a:extLst>
              </a:tr>
              <a:tr h="492027">
                <a:tc>
                  <a:txBody>
                    <a:bodyPr/>
                    <a:lstStyle/>
                    <a:p>
                      <a:r>
                        <a:rPr lang="pt-BR" sz="1400" dirty="0"/>
                        <a:t>ARLA</a:t>
                      </a:r>
                    </a:p>
                  </a:txBody>
                  <a:tcPr/>
                </a:tc>
                <a:tc>
                  <a:txBody>
                    <a:bodyPr/>
                    <a:lstStyle/>
                    <a:p>
                      <a:r>
                        <a:rPr lang="pt-BR" sz="1400" dirty="0"/>
                        <a:t>Pessoal de manutenção</a:t>
                      </a:r>
                    </a:p>
                  </a:txBody>
                  <a:tcPr/>
                </a:tc>
                <a:tc>
                  <a:txBody>
                    <a:bodyPr/>
                    <a:lstStyle/>
                    <a:p>
                      <a:r>
                        <a:rPr lang="pt-BR" sz="1400" dirty="0"/>
                        <a:t>Depreciação das instalações de garagem </a:t>
                      </a:r>
                    </a:p>
                  </a:txBody>
                  <a:tcPr/>
                </a:tc>
                <a:tc>
                  <a:txBody>
                    <a:bodyPr/>
                    <a:lstStyle/>
                    <a:p>
                      <a:endParaRPr lang="pt-BR" sz="1400" dirty="0"/>
                    </a:p>
                  </a:txBody>
                  <a:tcPr/>
                </a:tc>
                <a:extLst>
                  <a:ext uri="{0D108BD9-81ED-4DB2-BD59-A6C34878D82A}">
                    <a16:rowId xmlns:a16="http://schemas.microsoft.com/office/drawing/2014/main" val="3314085918"/>
                  </a:ext>
                </a:extLst>
              </a:tr>
              <a:tr h="352137">
                <a:tc>
                  <a:txBody>
                    <a:bodyPr/>
                    <a:lstStyle/>
                    <a:p>
                      <a:r>
                        <a:rPr lang="pt-BR" sz="1400" dirty="0"/>
                        <a:t>Pneus novos</a:t>
                      </a:r>
                    </a:p>
                  </a:txBody>
                  <a:tcPr/>
                </a:tc>
                <a:tc>
                  <a:txBody>
                    <a:bodyPr/>
                    <a:lstStyle/>
                    <a:p>
                      <a:r>
                        <a:rPr lang="pt-BR" sz="1400" dirty="0"/>
                        <a:t>Pessoal administrativo</a:t>
                      </a:r>
                    </a:p>
                  </a:txBody>
                  <a:tcPr/>
                </a:tc>
                <a:tc>
                  <a:txBody>
                    <a:bodyPr/>
                    <a:lstStyle/>
                    <a:p>
                      <a:r>
                        <a:rPr lang="pt-BR" sz="1400" dirty="0"/>
                        <a:t>Remuneração dos ativos</a:t>
                      </a:r>
                    </a:p>
                  </a:txBody>
                  <a:tcPr/>
                </a:tc>
                <a:tc>
                  <a:txBody>
                    <a:bodyPr/>
                    <a:lstStyle/>
                    <a:p>
                      <a:endParaRPr lang="pt-BR" sz="1400" dirty="0"/>
                    </a:p>
                  </a:txBody>
                  <a:tcPr/>
                </a:tc>
                <a:extLst>
                  <a:ext uri="{0D108BD9-81ED-4DB2-BD59-A6C34878D82A}">
                    <a16:rowId xmlns:a16="http://schemas.microsoft.com/office/drawing/2014/main" val="613220398"/>
                  </a:ext>
                </a:extLst>
              </a:tr>
              <a:tr h="352137">
                <a:tc>
                  <a:txBody>
                    <a:bodyPr/>
                    <a:lstStyle/>
                    <a:p>
                      <a:r>
                        <a:rPr lang="pt-BR" sz="1400" dirty="0"/>
                        <a:t>Recapagem</a:t>
                      </a:r>
                    </a:p>
                  </a:txBody>
                  <a:tcPr/>
                </a:tc>
                <a:tc>
                  <a:txBody>
                    <a:bodyPr/>
                    <a:lstStyle/>
                    <a:p>
                      <a:r>
                        <a:rPr lang="pt-BR" sz="1400" dirty="0"/>
                        <a:t>Benefícios</a:t>
                      </a:r>
                    </a:p>
                  </a:txBody>
                  <a:tcPr/>
                </a:tc>
                <a:tc>
                  <a:txBody>
                    <a:bodyPr/>
                    <a:lstStyle/>
                    <a:p>
                      <a:endParaRPr lang="pt-BR" sz="1400" dirty="0"/>
                    </a:p>
                  </a:txBody>
                  <a:tcPr/>
                </a:tc>
                <a:tc>
                  <a:txBody>
                    <a:bodyPr/>
                    <a:lstStyle/>
                    <a:p>
                      <a:endParaRPr lang="pt-BR" sz="1400" dirty="0"/>
                    </a:p>
                  </a:txBody>
                  <a:tcPr/>
                </a:tc>
                <a:extLst>
                  <a:ext uri="{0D108BD9-81ED-4DB2-BD59-A6C34878D82A}">
                    <a16:rowId xmlns:a16="http://schemas.microsoft.com/office/drawing/2014/main" val="3976875561"/>
                  </a:ext>
                </a:extLst>
              </a:tr>
              <a:tr h="492027">
                <a:tc>
                  <a:txBody>
                    <a:bodyPr/>
                    <a:lstStyle/>
                    <a:p>
                      <a:r>
                        <a:rPr lang="pt-BR" sz="1400" dirty="0"/>
                        <a:t>Peças e acessórios</a:t>
                      </a:r>
                    </a:p>
                  </a:txBody>
                  <a:tcPr/>
                </a:tc>
                <a:tc>
                  <a:txBody>
                    <a:bodyPr/>
                    <a:lstStyle/>
                    <a:p>
                      <a:r>
                        <a:rPr lang="pt-BR" sz="1400" dirty="0"/>
                        <a:t>Custos administrativos diversos</a:t>
                      </a:r>
                    </a:p>
                  </a:txBody>
                  <a:tcPr/>
                </a:tc>
                <a:tc>
                  <a:txBody>
                    <a:bodyPr/>
                    <a:lstStyle/>
                    <a:p>
                      <a:endParaRPr lang="pt-BR" sz="1400" dirty="0"/>
                    </a:p>
                  </a:txBody>
                  <a:tcPr/>
                </a:tc>
                <a:tc>
                  <a:txBody>
                    <a:bodyPr/>
                    <a:lstStyle/>
                    <a:p>
                      <a:endParaRPr lang="pt-BR" sz="1400" dirty="0"/>
                    </a:p>
                  </a:txBody>
                  <a:tcPr/>
                </a:tc>
                <a:extLst>
                  <a:ext uri="{0D108BD9-81ED-4DB2-BD59-A6C34878D82A}">
                    <a16:rowId xmlns:a16="http://schemas.microsoft.com/office/drawing/2014/main" val="3368148355"/>
                  </a:ext>
                </a:extLst>
              </a:tr>
              <a:tr h="492027">
                <a:tc>
                  <a:txBody>
                    <a:bodyPr/>
                    <a:lstStyle/>
                    <a:p>
                      <a:r>
                        <a:rPr lang="pt-BR" sz="1400" dirty="0"/>
                        <a:t>Custos ambientais</a:t>
                      </a:r>
                    </a:p>
                  </a:txBody>
                  <a:tcPr/>
                </a:tc>
                <a:tc>
                  <a:txBody>
                    <a:bodyPr/>
                    <a:lstStyle/>
                    <a:p>
                      <a:r>
                        <a:rPr lang="pt-BR" sz="1400" dirty="0"/>
                        <a:t>Seguro de Responsabilidade Civil</a:t>
                      </a:r>
                    </a:p>
                  </a:txBody>
                  <a:tcPr/>
                </a:tc>
                <a:tc>
                  <a:txBody>
                    <a:bodyPr/>
                    <a:lstStyle/>
                    <a:p>
                      <a:endParaRPr lang="pt-BR" sz="1400" dirty="0"/>
                    </a:p>
                  </a:txBody>
                  <a:tcPr/>
                </a:tc>
                <a:tc>
                  <a:txBody>
                    <a:bodyPr/>
                    <a:lstStyle/>
                    <a:p>
                      <a:endParaRPr lang="pt-BR" sz="1400" dirty="0"/>
                    </a:p>
                  </a:txBody>
                  <a:tcPr/>
                </a:tc>
                <a:extLst>
                  <a:ext uri="{0D108BD9-81ED-4DB2-BD59-A6C34878D82A}">
                    <a16:rowId xmlns:a16="http://schemas.microsoft.com/office/drawing/2014/main" val="3472723176"/>
                  </a:ext>
                </a:extLst>
              </a:tr>
              <a:tr h="352137">
                <a:tc>
                  <a:txBody>
                    <a:bodyPr/>
                    <a:lstStyle/>
                    <a:p>
                      <a:endParaRPr lang="pt-BR" sz="1400" dirty="0"/>
                    </a:p>
                  </a:txBody>
                  <a:tcPr/>
                </a:tc>
                <a:tc>
                  <a:txBody>
                    <a:bodyPr/>
                    <a:lstStyle/>
                    <a:p>
                      <a:r>
                        <a:rPr lang="pt-BR" sz="1400" dirty="0"/>
                        <a:t>Licenciamento</a:t>
                      </a:r>
                    </a:p>
                  </a:txBody>
                  <a:tcPr/>
                </a:tc>
                <a:tc>
                  <a:txBody>
                    <a:bodyPr/>
                    <a:lstStyle/>
                    <a:p>
                      <a:endParaRPr lang="pt-BR" sz="1400" dirty="0"/>
                    </a:p>
                  </a:txBody>
                  <a:tcPr/>
                </a:tc>
                <a:tc>
                  <a:txBody>
                    <a:bodyPr/>
                    <a:lstStyle/>
                    <a:p>
                      <a:endParaRPr lang="pt-BR" sz="1400" dirty="0"/>
                    </a:p>
                  </a:txBody>
                  <a:tcPr/>
                </a:tc>
                <a:extLst>
                  <a:ext uri="{0D108BD9-81ED-4DB2-BD59-A6C34878D82A}">
                    <a16:rowId xmlns:a16="http://schemas.microsoft.com/office/drawing/2014/main" val="2845133809"/>
                  </a:ext>
                </a:extLst>
              </a:tr>
              <a:tr h="492027">
                <a:tc>
                  <a:txBody>
                    <a:bodyPr/>
                    <a:lstStyle/>
                    <a:p>
                      <a:endParaRPr lang="pt-BR" sz="1400" dirty="0"/>
                    </a:p>
                  </a:txBody>
                  <a:tcPr/>
                </a:tc>
                <a:tc>
                  <a:txBody>
                    <a:bodyPr/>
                    <a:lstStyle/>
                    <a:p>
                      <a:r>
                        <a:rPr lang="pt-BR" sz="1400" dirty="0"/>
                        <a:t>Comercialização de créditos eletrônicos e operação do SBE </a:t>
                      </a:r>
                    </a:p>
                  </a:txBody>
                  <a:tcPr/>
                </a:tc>
                <a:tc>
                  <a:txBody>
                    <a:bodyPr/>
                    <a:lstStyle/>
                    <a:p>
                      <a:endParaRPr lang="pt-BR" sz="1400" dirty="0"/>
                    </a:p>
                  </a:txBody>
                  <a:tcPr/>
                </a:tc>
                <a:tc>
                  <a:txBody>
                    <a:bodyPr/>
                    <a:lstStyle/>
                    <a:p>
                      <a:endParaRPr lang="pt-BR" sz="1400" dirty="0"/>
                    </a:p>
                  </a:txBody>
                  <a:tcPr/>
                </a:tc>
                <a:extLst>
                  <a:ext uri="{0D108BD9-81ED-4DB2-BD59-A6C34878D82A}">
                    <a16:rowId xmlns:a16="http://schemas.microsoft.com/office/drawing/2014/main" val="3381365993"/>
                  </a:ext>
                </a:extLst>
              </a:tr>
              <a:tr h="492027">
                <a:tc>
                  <a:txBody>
                    <a:bodyPr/>
                    <a:lstStyle/>
                    <a:p>
                      <a:endParaRPr lang="pt-BR" sz="1400" dirty="0"/>
                    </a:p>
                  </a:txBody>
                  <a:tcPr/>
                </a:tc>
                <a:tc>
                  <a:txBody>
                    <a:bodyPr/>
                    <a:lstStyle/>
                    <a:p>
                      <a:r>
                        <a:rPr lang="pt-BR" sz="1400" dirty="0"/>
                        <a:t>Custos com monitoramento da operação </a:t>
                      </a:r>
                    </a:p>
                  </a:txBody>
                  <a:tcPr/>
                </a:tc>
                <a:tc>
                  <a:txBody>
                    <a:bodyPr/>
                    <a:lstStyle/>
                    <a:p>
                      <a:endParaRPr lang="pt-BR" sz="1400" dirty="0"/>
                    </a:p>
                  </a:txBody>
                  <a:tcPr/>
                </a:tc>
                <a:tc>
                  <a:txBody>
                    <a:bodyPr/>
                    <a:lstStyle/>
                    <a:p>
                      <a:endParaRPr lang="pt-BR" sz="1400" dirty="0"/>
                    </a:p>
                  </a:txBody>
                  <a:tcPr/>
                </a:tc>
                <a:extLst>
                  <a:ext uri="{0D108BD9-81ED-4DB2-BD59-A6C34878D82A}">
                    <a16:rowId xmlns:a16="http://schemas.microsoft.com/office/drawing/2014/main" val="2461187665"/>
                  </a:ext>
                </a:extLst>
              </a:tr>
              <a:tr h="694626">
                <a:tc>
                  <a:txBody>
                    <a:bodyPr/>
                    <a:lstStyle/>
                    <a:p>
                      <a:endParaRPr lang="pt-BR" sz="1400" dirty="0"/>
                    </a:p>
                  </a:txBody>
                  <a:tcPr/>
                </a:tc>
                <a:tc>
                  <a:txBody>
                    <a:bodyPr/>
                    <a:lstStyle/>
                    <a:p>
                      <a:r>
                        <a:rPr lang="pt-BR" sz="1400" dirty="0"/>
                        <a:t>Custos com o Sistema de Relacionamento com o Usuário </a:t>
                      </a:r>
                    </a:p>
                  </a:txBody>
                  <a:tcPr/>
                </a:tc>
                <a:tc>
                  <a:txBody>
                    <a:bodyPr/>
                    <a:lstStyle/>
                    <a:p>
                      <a:endParaRPr lang="pt-BR" sz="1400" dirty="0"/>
                    </a:p>
                  </a:txBody>
                  <a:tcPr/>
                </a:tc>
                <a:tc>
                  <a:txBody>
                    <a:bodyPr/>
                    <a:lstStyle/>
                    <a:p>
                      <a:endParaRPr lang="pt-BR" sz="1400" dirty="0"/>
                    </a:p>
                  </a:txBody>
                  <a:tcPr/>
                </a:tc>
                <a:extLst>
                  <a:ext uri="{0D108BD9-81ED-4DB2-BD59-A6C34878D82A}">
                    <a16:rowId xmlns:a16="http://schemas.microsoft.com/office/drawing/2014/main" val="2608533386"/>
                  </a:ext>
                </a:extLst>
              </a:tr>
            </a:tbl>
          </a:graphicData>
        </a:graphic>
      </p:graphicFrame>
    </p:spTree>
    <p:extLst>
      <p:ext uri="{BB962C8B-B14F-4D97-AF65-F5344CB8AC3E}">
        <p14:creationId xmlns:p14="http://schemas.microsoft.com/office/powerpoint/2010/main" val="31850442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44E2AFFC-BD8E-FBF7-ABA8-69D8089F9A35}"/>
              </a:ext>
            </a:extLst>
          </p:cNvPr>
          <p:cNvSpPr txBox="1"/>
          <p:nvPr/>
        </p:nvSpPr>
        <p:spPr>
          <a:xfrm>
            <a:off x="558800" y="759251"/>
            <a:ext cx="10505440" cy="6001643"/>
          </a:xfrm>
          <a:prstGeom prst="rect">
            <a:avLst/>
          </a:prstGeom>
          <a:noFill/>
        </p:spPr>
        <p:txBody>
          <a:bodyPr wrap="square" rtlCol="0">
            <a:spAutoFit/>
          </a:bodyPr>
          <a:lstStyle/>
          <a:p>
            <a:r>
              <a:rPr lang="pt-BR" sz="1600" dirty="0"/>
              <a:t>Sistemática de cálculo:</a:t>
            </a:r>
          </a:p>
          <a:p>
            <a:endParaRPr lang="pt-BR" sz="1600" dirty="0"/>
          </a:p>
          <a:p>
            <a:pPr marL="342900" indent="-342900">
              <a:buFont typeface="+mj-lt"/>
              <a:buAutoNum type="arabicPeriod"/>
            </a:pPr>
            <a:r>
              <a:rPr lang="pt-BR" sz="1600" dirty="0"/>
              <a:t>O cálculo da remuneração será realizado mensalmente considerando os parâmetros de custos unitários fixados para o período anual.</a:t>
            </a:r>
          </a:p>
          <a:p>
            <a:pPr marL="342900" indent="-342900">
              <a:buFont typeface="+mj-lt"/>
              <a:buAutoNum type="arabicPeriod"/>
            </a:pPr>
            <a:endParaRPr lang="pt-BR" sz="1600" dirty="0"/>
          </a:p>
          <a:p>
            <a:pPr marL="342900" indent="-342900">
              <a:buFont typeface="+mj-lt"/>
              <a:buAutoNum type="arabicPeriod"/>
            </a:pPr>
            <a:r>
              <a:rPr lang="pt-BR" sz="1600" dirty="0"/>
              <a:t>A PRODUÇÃO QUILOMÉTRICA OPERACIONAL será calculada por meio da somatória do produto da quantidade de viagens realizadas em cada linha ou serviço no período de medição obtida do SMO, pela sua correspondente extensão.</a:t>
            </a:r>
          </a:p>
          <a:p>
            <a:pPr marL="342900" indent="-342900">
              <a:buFont typeface="+mj-lt"/>
              <a:buAutoNum type="arabicPeriod"/>
            </a:pPr>
            <a:endParaRPr lang="pt-BR" sz="1600" dirty="0"/>
          </a:p>
          <a:p>
            <a:pPr marL="342900" indent="-342900">
              <a:buFont typeface="+mj-lt"/>
              <a:buAutoNum type="arabicPeriod"/>
            </a:pPr>
            <a:r>
              <a:rPr lang="pt-BR" sz="1600" dirty="0"/>
              <a:t>A PRODUÇÃO QUILOMÉTRICA OCIOSA será obtida por estimativa, mediante o produto da PRODUÇÃO QUILOMÉTRICA OPERACIONAL pelo fator igual a 1,05 </a:t>
            </a:r>
          </a:p>
          <a:p>
            <a:pPr marL="342900" indent="-342900">
              <a:buFont typeface="+mj-lt"/>
              <a:buAutoNum type="arabicPeriod"/>
            </a:pPr>
            <a:endParaRPr lang="pt-BR" sz="1600" dirty="0"/>
          </a:p>
          <a:p>
            <a:pPr marL="342900" indent="-342900">
              <a:buFont typeface="+mj-lt"/>
              <a:buAutoNum type="arabicPeriod"/>
            </a:pPr>
            <a:r>
              <a:rPr lang="pt-BR" sz="1600" dirty="0"/>
              <a:t>A FROTA OPERACIONAL corresponde à média da quantidade de veículos utilizados na operação nos períodos de pico da manhã (06:00 às 08:00) nos dias úteis do período de apuração, com base nos registros do SMO e SBE.</a:t>
            </a:r>
          </a:p>
          <a:p>
            <a:pPr marL="342900" indent="-342900">
              <a:buFont typeface="+mj-lt"/>
              <a:buAutoNum type="arabicPeriod"/>
            </a:pPr>
            <a:endParaRPr lang="pt-BR" sz="1600" dirty="0"/>
          </a:p>
          <a:p>
            <a:pPr marL="342900" indent="-342900">
              <a:buFont typeface="+mj-lt"/>
              <a:buAutoNum type="arabicPeriod"/>
            </a:pPr>
            <a:r>
              <a:rPr lang="pt-BR" sz="1600" dirty="0"/>
              <a:t>O valor do IQS a ser aplicado é o valor correspondente ao último trimestre anterior ao do cálculo da remuneração. Nos primeiros seis meses de operação dos serviços não será aplicado o valor do IQS (IQS = 100).</a:t>
            </a:r>
          </a:p>
          <a:p>
            <a:pPr marL="342900" indent="-342900">
              <a:buFont typeface="+mj-lt"/>
              <a:buAutoNum type="arabicPeriod"/>
            </a:pPr>
            <a:endParaRPr lang="pt-BR" sz="1600" dirty="0"/>
          </a:p>
          <a:p>
            <a:pPr marL="342900" indent="-342900">
              <a:buFont typeface="+mj-lt"/>
              <a:buAutoNum type="arabicPeriod"/>
            </a:pPr>
            <a:r>
              <a:rPr lang="pt-BR" sz="1600" dirty="0"/>
              <a:t>As receitas acessórias, se existentes serão deduzidas da remuneração total.</a:t>
            </a:r>
          </a:p>
          <a:p>
            <a:pPr marL="342900" indent="-342900">
              <a:buFont typeface="+mj-lt"/>
              <a:buAutoNum type="arabicPeriod"/>
            </a:pPr>
            <a:endParaRPr lang="pt-BR" sz="1600" dirty="0"/>
          </a:p>
          <a:p>
            <a:pPr marL="342900" indent="-342900">
              <a:buFont typeface="+mj-lt"/>
              <a:buAutoNum type="arabicPeriod"/>
            </a:pPr>
            <a:r>
              <a:rPr lang="pt-BR" sz="1600" dirty="0"/>
              <a:t>As apurações serão realizadas em até 10 dias e o pagamento da PARCELA B em até 15 dias do mês de competência.</a:t>
            </a:r>
          </a:p>
        </p:txBody>
      </p:sp>
    </p:spTree>
    <p:extLst>
      <p:ext uri="{BB962C8B-B14F-4D97-AF65-F5344CB8AC3E}">
        <p14:creationId xmlns:p14="http://schemas.microsoft.com/office/powerpoint/2010/main" val="4163897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FCF2B-FCF0-DD16-EA4E-778CDE4E7646}"/>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BDB9968B-69E2-EF7F-6875-10F90EFFE954}"/>
              </a:ext>
            </a:extLst>
          </p:cNvPr>
          <p:cNvSpPr txBox="1"/>
          <p:nvPr/>
        </p:nvSpPr>
        <p:spPr>
          <a:xfrm>
            <a:off x="568960" y="1290320"/>
            <a:ext cx="9540240" cy="3539430"/>
          </a:xfrm>
          <a:prstGeom prst="rect">
            <a:avLst/>
          </a:prstGeom>
          <a:noFill/>
        </p:spPr>
        <p:txBody>
          <a:bodyPr wrap="square" rtlCol="0">
            <a:spAutoFit/>
          </a:bodyPr>
          <a:lstStyle/>
          <a:p>
            <a:r>
              <a:rPr lang="pt-BR" sz="1600" dirty="0"/>
              <a:t>Revisão dos custos unitários:</a:t>
            </a:r>
          </a:p>
          <a:p>
            <a:endParaRPr lang="pt-BR" sz="1600" dirty="0"/>
          </a:p>
          <a:p>
            <a:endParaRPr lang="pt-BR" sz="1600" dirty="0"/>
          </a:p>
          <a:p>
            <a:r>
              <a:rPr lang="pt-BR" sz="1600" dirty="0"/>
              <a:t>Será realizada anualmente, considerando a planilha de custos do Município e o seguintes critérios:</a:t>
            </a:r>
          </a:p>
          <a:p>
            <a:endParaRPr lang="pt-BR" sz="1600" dirty="0"/>
          </a:p>
          <a:p>
            <a:r>
              <a:rPr lang="pt-BR" sz="1600" dirty="0"/>
              <a:t>Reajuste de preços segundo a variação de índices oficiais e do salário dos motoristas</a:t>
            </a:r>
          </a:p>
          <a:p>
            <a:endParaRPr lang="pt-BR" sz="1600" dirty="0"/>
          </a:p>
          <a:p>
            <a:r>
              <a:rPr lang="pt-BR" sz="1600" dirty="0"/>
              <a:t>Frota Operacional, Frota Total e Produção Quilométrica que estiver vigente na ocasião da revisão anual</a:t>
            </a:r>
          </a:p>
          <a:p>
            <a:endParaRPr lang="pt-BR" sz="1600" dirty="0"/>
          </a:p>
          <a:p>
            <a:r>
              <a:rPr lang="pt-BR" sz="1600" dirty="0"/>
              <a:t>Fator de Utilização de Motoristas revisto com base na distribuição horária das viagens ou frota por faixa horária dos dias tipo (útil, sábado e domingo) relativa às tabelas de horários que estiverem especificados ou projetados pela GESTORA na ocasião dos cálculos.</a:t>
            </a:r>
          </a:p>
          <a:p>
            <a:endParaRPr lang="pt-BR" sz="1600" dirty="0"/>
          </a:p>
          <a:p>
            <a:r>
              <a:rPr lang="pt-BR" sz="1600" dirty="0"/>
              <a:t> </a:t>
            </a:r>
          </a:p>
        </p:txBody>
      </p:sp>
    </p:spTree>
    <p:extLst>
      <p:ext uri="{BB962C8B-B14F-4D97-AF65-F5344CB8AC3E}">
        <p14:creationId xmlns:p14="http://schemas.microsoft.com/office/powerpoint/2010/main" val="3561024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ixaDeTexto 15"/>
          <p:cNvSpPr txBox="1"/>
          <p:nvPr/>
        </p:nvSpPr>
        <p:spPr>
          <a:xfrm>
            <a:off x="402771" y="717310"/>
            <a:ext cx="2069797" cy="800219"/>
          </a:xfrm>
          <a:prstGeom prst="rect">
            <a:avLst/>
          </a:prstGeom>
          <a:noFill/>
        </p:spPr>
        <p:txBody>
          <a:bodyPr wrap="none" rtlCol="0">
            <a:spAutoFit/>
          </a:bodyPr>
          <a:lstStyle/>
          <a:p>
            <a:pPr>
              <a:spcBef>
                <a:spcPts val="600"/>
              </a:spcBef>
              <a:spcAft>
                <a:spcPts val="600"/>
              </a:spcAft>
            </a:pPr>
            <a:r>
              <a:rPr lang="pt-BR" dirty="0"/>
              <a:t>Serviço de </a:t>
            </a:r>
          </a:p>
          <a:p>
            <a:pPr>
              <a:spcBef>
                <a:spcPts val="600"/>
              </a:spcBef>
              <a:spcAft>
                <a:spcPts val="600"/>
              </a:spcAft>
            </a:pPr>
            <a:r>
              <a:rPr lang="pt-BR" dirty="0"/>
              <a:t>transporte coletivo</a:t>
            </a:r>
          </a:p>
        </p:txBody>
      </p:sp>
      <p:sp>
        <p:nvSpPr>
          <p:cNvPr id="32" name="CaixaDeTexto 31"/>
          <p:cNvSpPr txBox="1"/>
          <p:nvPr/>
        </p:nvSpPr>
        <p:spPr>
          <a:xfrm>
            <a:off x="402771" y="2459891"/>
            <a:ext cx="2627086" cy="1703030"/>
          </a:xfrm>
          <a:prstGeom prst="rect">
            <a:avLst/>
          </a:prstGeom>
          <a:noFill/>
        </p:spPr>
        <p:txBody>
          <a:bodyPr wrap="square" rtlCol="0">
            <a:spAutoFit/>
          </a:bodyPr>
          <a:lstStyle/>
          <a:p>
            <a:pPr>
              <a:lnSpc>
                <a:spcPct val="150000"/>
              </a:lnSpc>
              <a:spcBef>
                <a:spcPts val="600"/>
              </a:spcBef>
              <a:spcAft>
                <a:spcPts val="600"/>
              </a:spcAft>
            </a:pPr>
            <a:r>
              <a:rPr lang="pt-BR" dirty="0"/>
              <a:t>Cobertura da rede de transporte coletivo, considerando 300m do eixo da via.</a:t>
            </a:r>
          </a:p>
        </p:txBody>
      </p:sp>
      <p:pic>
        <p:nvPicPr>
          <p:cNvPr id="8" name="Imagem 7">
            <a:extLst>
              <a:ext uri="{FF2B5EF4-FFF2-40B4-BE49-F238E27FC236}">
                <a16:creationId xmlns:a16="http://schemas.microsoft.com/office/drawing/2014/main" id="{B29DBC45-3295-EBD7-2B13-98DCE7F21A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3474" y="717310"/>
            <a:ext cx="7700327" cy="5862994"/>
          </a:xfrm>
          <a:prstGeom prst="rect">
            <a:avLst/>
          </a:prstGeom>
        </p:spPr>
      </p:pic>
    </p:spTree>
    <p:extLst>
      <p:ext uri="{BB962C8B-B14F-4D97-AF65-F5344CB8AC3E}">
        <p14:creationId xmlns:p14="http://schemas.microsoft.com/office/powerpoint/2010/main" val="29450091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9BE94-2662-5227-AB10-2BA21395657C}"/>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7859EF57-4713-02AA-A217-40EDEA78087F}"/>
              </a:ext>
            </a:extLst>
          </p:cNvPr>
          <p:cNvSpPr txBox="1">
            <a:spLocks/>
          </p:cNvSpPr>
          <p:nvPr/>
        </p:nvSpPr>
        <p:spPr>
          <a:xfrm>
            <a:off x="1683657" y="2991982"/>
            <a:ext cx="8813800" cy="4370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700" b="1" dirty="0">
                <a:solidFill>
                  <a:schemeClr val="accent6">
                    <a:lumMod val="50000"/>
                  </a:schemeClr>
                </a:solidFill>
                <a:latin typeface="Verdana" panose="020B0604030504040204" pitchFamily="34" charset="0"/>
                <a:ea typeface="Verdana" panose="020B0604030504040204" pitchFamily="34" charset="0"/>
              </a:rPr>
              <a:t>Tarifa de Remuneração</a:t>
            </a:r>
          </a:p>
        </p:txBody>
      </p:sp>
      <p:cxnSp>
        <p:nvCxnSpPr>
          <p:cNvPr id="8" name="Conector reto 7">
            <a:extLst>
              <a:ext uri="{FF2B5EF4-FFF2-40B4-BE49-F238E27FC236}">
                <a16:creationId xmlns:a16="http://schemas.microsoft.com/office/drawing/2014/main" id="{FABFFE62-9A01-8ADB-84DF-CB82EE586B47}"/>
              </a:ext>
            </a:extLst>
          </p:cNvPr>
          <p:cNvCxnSpPr/>
          <p:nvPr/>
        </p:nvCxnSpPr>
        <p:spPr>
          <a:xfrm>
            <a:off x="1741714" y="3659189"/>
            <a:ext cx="8697686" cy="0"/>
          </a:xfrm>
          <a:prstGeom prst="line">
            <a:avLst/>
          </a:prstGeom>
          <a:ln w="38100">
            <a:solidFill>
              <a:schemeClr val="accent6">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2925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03B77B4-4231-7BFE-C3EE-084023160629}"/>
              </a:ext>
            </a:extLst>
          </p:cNvPr>
          <p:cNvSpPr txBox="1"/>
          <p:nvPr/>
        </p:nvSpPr>
        <p:spPr>
          <a:xfrm>
            <a:off x="418289" y="787941"/>
            <a:ext cx="3484865" cy="369332"/>
          </a:xfrm>
          <a:prstGeom prst="rect">
            <a:avLst/>
          </a:prstGeom>
          <a:noFill/>
        </p:spPr>
        <p:txBody>
          <a:bodyPr wrap="none" rtlCol="0">
            <a:spAutoFit/>
          </a:bodyPr>
          <a:lstStyle/>
          <a:p>
            <a:r>
              <a:rPr lang="pt-BR" dirty="0"/>
              <a:t>Valor da Tarifa de Remuneração</a:t>
            </a:r>
          </a:p>
        </p:txBody>
      </p:sp>
      <p:sp>
        <p:nvSpPr>
          <p:cNvPr id="4" name="Retângulo: Cantos Arredondados 3">
            <a:extLst>
              <a:ext uri="{FF2B5EF4-FFF2-40B4-BE49-F238E27FC236}">
                <a16:creationId xmlns:a16="http://schemas.microsoft.com/office/drawing/2014/main" id="{15607464-1152-2070-2DC1-15510C135F9F}"/>
              </a:ext>
            </a:extLst>
          </p:cNvPr>
          <p:cNvSpPr/>
          <p:nvPr/>
        </p:nvSpPr>
        <p:spPr>
          <a:xfrm>
            <a:off x="536202" y="1714339"/>
            <a:ext cx="1702341" cy="7189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chemeClr val="tx1"/>
                </a:solidFill>
              </a:rPr>
              <a:t>Dados operacionais do projeto</a:t>
            </a:r>
          </a:p>
        </p:txBody>
      </p:sp>
      <p:sp>
        <p:nvSpPr>
          <p:cNvPr id="5" name="CaixaDeTexto 4">
            <a:extLst>
              <a:ext uri="{FF2B5EF4-FFF2-40B4-BE49-F238E27FC236}">
                <a16:creationId xmlns:a16="http://schemas.microsoft.com/office/drawing/2014/main" id="{717B5501-EEC2-F220-1F81-ABED9405F0F5}"/>
              </a:ext>
            </a:extLst>
          </p:cNvPr>
          <p:cNvSpPr txBox="1"/>
          <p:nvPr/>
        </p:nvSpPr>
        <p:spPr>
          <a:xfrm>
            <a:off x="938332" y="2472183"/>
            <a:ext cx="1744388" cy="461665"/>
          </a:xfrm>
          <a:prstGeom prst="rect">
            <a:avLst/>
          </a:prstGeom>
          <a:noFill/>
        </p:spPr>
        <p:txBody>
          <a:bodyPr wrap="none" rtlCol="0">
            <a:spAutoFit/>
          </a:bodyPr>
          <a:lstStyle/>
          <a:p>
            <a:r>
              <a:rPr lang="pt-BR" sz="1200" dirty="0"/>
              <a:t>Frota</a:t>
            </a:r>
          </a:p>
          <a:p>
            <a:r>
              <a:rPr lang="pt-BR" sz="1200" dirty="0"/>
              <a:t>Produção Quilométrica</a:t>
            </a:r>
          </a:p>
        </p:txBody>
      </p:sp>
      <p:sp>
        <p:nvSpPr>
          <p:cNvPr id="6" name="Retângulo: Cantos Arredondados 5">
            <a:extLst>
              <a:ext uri="{FF2B5EF4-FFF2-40B4-BE49-F238E27FC236}">
                <a16:creationId xmlns:a16="http://schemas.microsoft.com/office/drawing/2014/main" id="{44345939-47EF-2B48-A65A-26D2E4CCE580}"/>
              </a:ext>
            </a:extLst>
          </p:cNvPr>
          <p:cNvSpPr/>
          <p:nvPr/>
        </p:nvSpPr>
        <p:spPr>
          <a:xfrm>
            <a:off x="7640635" y="2076154"/>
            <a:ext cx="1702341" cy="7189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chemeClr val="tx1"/>
                </a:solidFill>
              </a:rPr>
              <a:t>Passageiros equivalentes estimados</a:t>
            </a:r>
          </a:p>
        </p:txBody>
      </p:sp>
      <p:sp>
        <p:nvSpPr>
          <p:cNvPr id="7" name="Retângulo: Cantos Arredondados 6">
            <a:extLst>
              <a:ext uri="{FF2B5EF4-FFF2-40B4-BE49-F238E27FC236}">
                <a16:creationId xmlns:a16="http://schemas.microsoft.com/office/drawing/2014/main" id="{04DD2F2A-3684-9CED-C9C6-FF1DE22480D6}"/>
              </a:ext>
            </a:extLst>
          </p:cNvPr>
          <p:cNvSpPr/>
          <p:nvPr/>
        </p:nvSpPr>
        <p:spPr>
          <a:xfrm>
            <a:off x="530061" y="3055054"/>
            <a:ext cx="1702341" cy="7189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chemeClr val="tx1"/>
                </a:solidFill>
              </a:rPr>
              <a:t>Preços dos insumos e salários</a:t>
            </a:r>
          </a:p>
        </p:txBody>
      </p:sp>
      <p:sp>
        <p:nvSpPr>
          <p:cNvPr id="8" name="Retângulo: Cantos Arredondados 7">
            <a:extLst>
              <a:ext uri="{FF2B5EF4-FFF2-40B4-BE49-F238E27FC236}">
                <a16:creationId xmlns:a16="http://schemas.microsoft.com/office/drawing/2014/main" id="{545CA6E9-CFD8-2A4C-2614-534E8926F715}"/>
              </a:ext>
            </a:extLst>
          </p:cNvPr>
          <p:cNvSpPr/>
          <p:nvPr/>
        </p:nvSpPr>
        <p:spPr>
          <a:xfrm>
            <a:off x="3423697" y="3250652"/>
            <a:ext cx="1702341" cy="7189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chemeClr val="tx1"/>
                </a:solidFill>
              </a:rPr>
              <a:t>Metodologia de cálculo dos custos (ANTP)</a:t>
            </a:r>
          </a:p>
        </p:txBody>
      </p:sp>
      <p:cxnSp>
        <p:nvCxnSpPr>
          <p:cNvPr id="10" name="Conector: Angulado 9">
            <a:extLst>
              <a:ext uri="{FF2B5EF4-FFF2-40B4-BE49-F238E27FC236}">
                <a16:creationId xmlns:a16="http://schemas.microsoft.com/office/drawing/2014/main" id="{E06DF785-83C5-1643-C285-3FD6A6A9148F}"/>
              </a:ext>
            </a:extLst>
          </p:cNvPr>
          <p:cNvCxnSpPr>
            <a:stCxn id="4" idx="3"/>
            <a:endCxn id="8" idx="1"/>
          </p:cNvCxnSpPr>
          <p:nvPr/>
        </p:nvCxnSpPr>
        <p:spPr>
          <a:xfrm>
            <a:off x="2238543" y="2073806"/>
            <a:ext cx="1185154" cy="153631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Angulado 11">
            <a:extLst>
              <a:ext uri="{FF2B5EF4-FFF2-40B4-BE49-F238E27FC236}">
                <a16:creationId xmlns:a16="http://schemas.microsoft.com/office/drawing/2014/main" id="{94D9508F-7E9B-84C8-0F2E-B75721FF17AA}"/>
              </a:ext>
            </a:extLst>
          </p:cNvPr>
          <p:cNvCxnSpPr>
            <a:stCxn id="7" idx="3"/>
            <a:endCxn id="8" idx="1"/>
          </p:cNvCxnSpPr>
          <p:nvPr/>
        </p:nvCxnSpPr>
        <p:spPr>
          <a:xfrm>
            <a:off x="2232402" y="3414521"/>
            <a:ext cx="1191295" cy="19559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tângulo: Cantos Arredondados 14">
            <a:extLst>
              <a:ext uri="{FF2B5EF4-FFF2-40B4-BE49-F238E27FC236}">
                <a16:creationId xmlns:a16="http://schemas.microsoft.com/office/drawing/2014/main" id="{A97982F5-24CA-E38F-7EA4-2AB648AB8D89}"/>
              </a:ext>
            </a:extLst>
          </p:cNvPr>
          <p:cNvSpPr/>
          <p:nvPr/>
        </p:nvSpPr>
        <p:spPr>
          <a:xfrm>
            <a:off x="530060" y="3969586"/>
            <a:ext cx="1702341" cy="7189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chemeClr val="tx1"/>
                </a:solidFill>
              </a:rPr>
              <a:t>Padrão da frota do edital</a:t>
            </a:r>
          </a:p>
        </p:txBody>
      </p:sp>
      <p:sp>
        <p:nvSpPr>
          <p:cNvPr id="17" name="Retângulo: Cantos Arredondados 16">
            <a:extLst>
              <a:ext uri="{FF2B5EF4-FFF2-40B4-BE49-F238E27FC236}">
                <a16:creationId xmlns:a16="http://schemas.microsoft.com/office/drawing/2014/main" id="{9F13715E-5D3A-85C6-9355-8453ECE6E8E0}"/>
              </a:ext>
            </a:extLst>
          </p:cNvPr>
          <p:cNvSpPr/>
          <p:nvPr/>
        </p:nvSpPr>
        <p:spPr>
          <a:xfrm>
            <a:off x="530060" y="4853239"/>
            <a:ext cx="1702341" cy="7189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chemeClr val="tx1"/>
                </a:solidFill>
              </a:rPr>
              <a:t>Demais obrigações</a:t>
            </a:r>
          </a:p>
        </p:txBody>
      </p:sp>
      <p:cxnSp>
        <p:nvCxnSpPr>
          <p:cNvPr id="19" name="Conector: Angulado 18">
            <a:extLst>
              <a:ext uri="{FF2B5EF4-FFF2-40B4-BE49-F238E27FC236}">
                <a16:creationId xmlns:a16="http://schemas.microsoft.com/office/drawing/2014/main" id="{A30AE16A-FD86-54F4-0DDF-1AC1A65D584C}"/>
              </a:ext>
            </a:extLst>
          </p:cNvPr>
          <p:cNvCxnSpPr>
            <a:stCxn id="15" idx="3"/>
            <a:endCxn id="8" idx="1"/>
          </p:cNvCxnSpPr>
          <p:nvPr/>
        </p:nvCxnSpPr>
        <p:spPr>
          <a:xfrm flipV="1">
            <a:off x="2232401" y="3610119"/>
            <a:ext cx="1191296" cy="71893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Angulado 20">
            <a:extLst>
              <a:ext uri="{FF2B5EF4-FFF2-40B4-BE49-F238E27FC236}">
                <a16:creationId xmlns:a16="http://schemas.microsoft.com/office/drawing/2014/main" id="{39880F42-2A60-7259-3931-26A4EA0C3C73}"/>
              </a:ext>
            </a:extLst>
          </p:cNvPr>
          <p:cNvCxnSpPr>
            <a:stCxn id="17" idx="3"/>
            <a:endCxn id="8" idx="1"/>
          </p:cNvCxnSpPr>
          <p:nvPr/>
        </p:nvCxnSpPr>
        <p:spPr>
          <a:xfrm flipV="1">
            <a:off x="2232401" y="3610119"/>
            <a:ext cx="1191296" cy="160258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tângulo: Cantos Arredondados 25">
            <a:extLst>
              <a:ext uri="{FF2B5EF4-FFF2-40B4-BE49-F238E27FC236}">
                <a16:creationId xmlns:a16="http://schemas.microsoft.com/office/drawing/2014/main" id="{B8BCD001-02E8-D24D-3454-8176E2829047}"/>
              </a:ext>
            </a:extLst>
          </p:cNvPr>
          <p:cNvSpPr/>
          <p:nvPr/>
        </p:nvSpPr>
        <p:spPr>
          <a:xfrm>
            <a:off x="7640634" y="4502723"/>
            <a:ext cx="1702341" cy="88365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chemeClr val="tx1"/>
                </a:solidFill>
              </a:rPr>
              <a:t>Investimentos iniciais e ao longo do prazo do contrato</a:t>
            </a:r>
          </a:p>
        </p:txBody>
      </p:sp>
      <p:sp>
        <p:nvSpPr>
          <p:cNvPr id="27" name="Retângulo: Cantos Arredondados 26">
            <a:extLst>
              <a:ext uri="{FF2B5EF4-FFF2-40B4-BE49-F238E27FC236}">
                <a16:creationId xmlns:a16="http://schemas.microsoft.com/office/drawing/2014/main" id="{1E4C8BE4-C61E-1074-237F-56EB7279523C}"/>
              </a:ext>
            </a:extLst>
          </p:cNvPr>
          <p:cNvSpPr/>
          <p:nvPr/>
        </p:nvSpPr>
        <p:spPr>
          <a:xfrm>
            <a:off x="7640636" y="3241625"/>
            <a:ext cx="1702341" cy="7189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chemeClr val="tx1"/>
                </a:solidFill>
              </a:rPr>
              <a:t>Fluxo de caixa descontado (10 anos)</a:t>
            </a:r>
          </a:p>
        </p:txBody>
      </p:sp>
      <p:sp>
        <p:nvSpPr>
          <p:cNvPr id="28" name="Retângulo: Cantos Arredondados 27">
            <a:extLst>
              <a:ext uri="{FF2B5EF4-FFF2-40B4-BE49-F238E27FC236}">
                <a16:creationId xmlns:a16="http://schemas.microsoft.com/office/drawing/2014/main" id="{3B34EC41-A91C-6133-55AE-0CF2C3CD6BB3}"/>
              </a:ext>
            </a:extLst>
          </p:cNvPr>
          <p:cNvSpPr/>
          <p:nvPr/>
        </p:nvSpPr>
        <p:spPr>
          <a:xfrm>
            <a:off x="9836725" y="2076154"/>
            <a:ext cx="1702341" cy="718934"/>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chemeClr val="tx1"/>
                </a:solidFill>
              </a:rPr>
              <a:t>Tarifa de Remuneração</a:t>
            </a:r>
          </a:p>
        </p:txBody>
      </p:sp>
      <p:cxnSp>
        <p:nvCxnSpPr>
          <p:cNvPr id="30" name="Conector de Seta Reta 29">
            <a:extLst>
              <a:ext uri="{FF2B5EF4-FFF2-40B4-BE49-F238E27FC236}">
                <a16:creationId xmlns:a16="http://schemas.microsoft.com/office/drawing/2014/main" id="{AFEDEDAA-7D7C-3157-123A-F9A95D4038CB}"/>
              </a:ext>
            </a:extLst>
          </p:cNvPr>
          <p:cNvCxnSpPr>
            <a:stCxn id="6" idx="2"/>
            <a:endCxn id="27" idx="0"/>
          </p:cNvCxnSpPr>
          <p:nvPr/>
        </p:nvCxnSpPr>
        <p:spPr>
          <a:xfrm>
            <a:off x="8491806" y="2795088"/>
            <a:ext cx="1" cy="446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ector de Seta Reta 34">
            <a:extLst>
              <a:ext uri="{FF2B5EF4-FFF2-40B4-BE49-F238E27FC236}">
                <a16:creationId xmlns:a16="http://schemas.microsoft.com/office/drawing/2014/main" id="{6811F011-A959-3FFF-567E-6D0A39FC7A7A}"/>
              </a:ext>
            </a:extLst>
          </p:cNvPr>
          <p:cNvCxnSpPr>
            <a:stCxn id="26" idx="0"/>
            <a:endCxn id="27" idx="2"/>
          </p:cNvCxnSpPr>
          <p:nvPr/>
        </p:nvCxnSpPr>
        <p:spPr>
          <a:xfrm flipV="1">
            <a:off x="8491805" y="3960559"/>
            <a:ext cx="2" cy="542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Angulado 37">
            <a:extLst>
              <a:ext uri="{FF2B5EF4-FFF2-40B4-BE49-F238E27FC236}">
                <a16:creationId xmlns:a16="http://schemas.microsoft.com/office/drawing/2014/main" id="{4F0158AF-F303-E054-0CAD-7B8C9E45F251}"/>
              </a:ext>
            </a:extLst>
          </p:cNvPr>
          <p:cNvCxnSpPr>
            <a:stCxn id="28" idx="2"/>
            <a:endCxn id="27" idx="3"/>
          </p:cNvCxnSpPr>
          <p:nvPr/>
        </p:nvCxnSpPr>
        <p:spPr>
          <a:xfrm rot="5400000">
            <a:off x="9612435" y="2525631"/>
            <a:ext cx="806004" cy="134491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Retângulo: Cantos Arredondados 39">
            <a:extLst>
              <a:ext uri="{FF2B5EF4-FFF2-40B4-BE49-F238E27FC236}">
                <a16:creationId xmlns:a16="http://schemas.microsoft.com/office/drawing/2014/main" id="{BF90F8A3-14E9-D27A-11FA-9EF12BE19F98}"/>
              </a:ext>
            </a:extLst>
          </p:cNvPr>
          <p:cNvSpPr/>
          <p:nvPr/>
        </p:nvSpPr>
        <p:spPr>
          <a:xfrm>
            <a:off x="5532166" y="3241625"/>
            <a:ext cx="1702341" cy="7189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400" dirty="0">
                <a:solidFill>
                  <a:schemeClr val="tx1"/>
                </a:solidFill>
              </a:rPr>
              <a:t>Custos operacionais</a:t>
            </a:r>
          </a:p>
        </p:txBody>
      </p:sp>
      <p:cxnSp>
        <p:nvCxnSpPr>
          <p:cNvPr id="42" name="Conector de Seta Reta 41">
            <a:extLst>
              <a:ext uri="{FF2B5EF4-FFF2-40B4-BE49-F238E27FC236}">
                <a16:creationId xmlns:a16="http://schemas.microsoft.com/office/drawing/2014/main" id="{D75E8D78-5056-AE53-9B64-C294D013A794}"/>
              </a:ext>
            </a:extLst>
          </p:cNvPr>
          <p:cNvCxnSpPr>
            <a:stCxn id="8" idx="3"/>
            <a:endCxn id="40" idx="1"/>
          </p:cNvCxnSpPr>
          <p:nvPr/>
        </p:nvCxnSpPr>
        <p:spPr>
          <a:xfrm flipV="1">
            <a:off x="5126038" y="3601092"/>
            <a:ext cx="406128" cy="9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ector de Seta Reta 43">
            <a:extLst>
              <a:ext uri="{FF2B5EF4-FFF2-40B4-BE49-F238E27FC236}">
                <a16:creationId xmlns:a16="http://schemas.microsoft.com/office/drawing/2014/main" id="{18FCF398-27F8-05BE-1242-203C78139086}"/>
              </a:ext>
            </a:extLst>
          </p:cNvPr>
          <p:cNvCxnSpPr>
            <a:stCxn id="40" idx="3"/>
            <a:endCxn id="27" idx="1"/>
          </p:cNvCxnSpPr>
          <p:nvPr/>
        </p:nvCxnSpPr>
        <p:spPr>
          <a:xfrm>
            <a:off x="7234507" y="3601092"/>
            <a:ext cx="4061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815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7189D976-81D0-93BD-EDB0-34A4806557E6}"/>
              </a:ext>
            </a:extLst>
          </p:cNvPr>
          <p:cNvGraphicFramePr>
            <a:graphicFrameLocks noGrp="1"/>
          </p:cNvGraphicFramePr>
          <p:nvPr>
            <p:extLst>
              <p:ext uri="{D42A27DB-BD31-4B8C-83A1-F6EECF244321}">
                <p14:modId xmlns:p14="http://schemas.microsoft.com/office/powerpoint/2010/main" val="369225519"/>
              </p:ext>
            </p:extLst>
          </p:nvPr>
        </p:nvGraphicFramePr>
        <p:xfrm>
          <a:off x="469415" y="1869855"/>
          <a:ext cx="5769339" cy="2001520"/>
        </p:xfrm>
        <a:graphic>
          <a:graphicData uri="http://schemas.openxmlformats.org/drawingml/2006/table">
            <a:tbl>
              <a:tblPr firstRow="1" bandRow="1">
                <a:tableStyleId>{5C22544A-7EE6-4342-B048-85BDC9FD1C3A}</a:tableStyleId>
              </a:tblPr>
              <a:tblGrid>
                <a:gridCol w="2511405">
                  <a:extLst>
                    <a:ext uri="{9D8B030D-6E8A-4147-A177-3AD203B41FA5}">
                      <a16:colId xmlns:a16="http://schemas.microsoft.com/office/drawing/2014/main" val="1987929398"/>
                    </a:ext>
                  </a:extLst>
                </a:gridCol>
                <a:gridCol w="1085978">
                  <a:extLst>
                    <a:ext uri="{9D8B030D-6E8A-4147-A177-3AD203B41FA5}">
                      <a16:colId xmlns:a16="http://schemas.microsoft.com/office/drawing/2014/main" val="820501050"/>
                    </a:ext>
                  </a:extLst>
                </a:gridCol>
                <a:gridCol w="1085978">
                  <a:extLst>
                    <a:ext uri="{9D8B030D-6E8A-4147-A177-3AD203B41FA5}">
                      <a16:colId xmlns:a16="http://schemas.microsoft.com/office/drawing/2014/main" val="3184249053"/>
                    </a:ext>
                  </a:extLst>
                </a:gridCol>
                <a:gridCol w="1085978">
                  <a:extLst>
                    <a:ext uri="{9D8B030D-6E8A-4147-A177-3AD203B41FA5}">
                      <a16:colId xmlns:a16="http://schemas.microsoft.com/office/drawing/2014/main" val="3529859944"/>
                    </a:ext>
                  </a:extLst>
                </a:gridCol>
              </a:tblGrid>
              <a:tr h="0">
                <a:tc>
                  <a:txBody>
                    <a:bodyPr/>
                    <a:lstStyle/>
                    <a:p>
                      <a:r>
                        <a:rPr lang="pt-BR" sz="1400" dirty="0"/>
                        <a:t>Grupo de custos</a:t>
                      </a:r>
                    </a:p>
                  </a:txBody>
                  <a:tcPr/>
                </a:tc>
                <a:tc>
                  <a:txBody>
                    <a:bodyPr/>
                    <a:lstStyle/>
                    <a:p>
                      <a:pPr algn="ctr"/>
                      <a:r>
                        <a:rPr lang="pt-BR" sz="1400" dirty="0"/>
                        <a:t>Custo (mil R$) </a:t>
                      </a:r>
                      <a:r>
                        <a:rPr lang="pt-BR" sz="1400" baseline="30000" dirty="0"/>
                        <a:t>[2]</a:t>
                      </a:r>
                      <a:endParaRPr lang="pt-BR" sz="1400" dirty="0"/>
                    </a:p>
                  </a:txBody>
                  <a:tcPr/>
                </a:tc>
                <a:tc>
                  <a:txBody>
                    <a:bodyPr/>
                    <a:lstStyle/>
                    <a:p>
                      <a:pPr algn="ctr"/>
                      <a:r>
                        <a:rPr lang="pt-BR" sz="1400" dirty="0"/>
                        <a:t>R$/km</a:t>
                      </a:r>
                    </a:p>
                  </a:txBody>
                  <a:tcPr/>
                </a:tc>
                <a:tc>
                  <a:txBody>
                    <a:bodyPr/>
                    <a:lstStyle/>
                    <a:p>
                      <a:pPr algn="ctr"/>
                      <a:r>
                        <a:rPr lang="pt-BR" sz="1400" dirty="0"/>
                        <a:t>R$/</a:t>
                      </a:r>
                      <a:r>
                        <a:rPr lang="pt-BR" sz="1400" dirty="0" err="1"/>
                        <a:t>veíc</a:t>
                      </a:r>
                      <a:r>
                        <a:rPr lang="pt-BR" sz="1400" dirty="0"/>
                        <a:t>.</a:t>
                      </a:r>
                    </a:p>
                  </a:txBody>
                  <a:tcPr/>
                </a:tc>
                <a:extLst>
                  <a:ext uri="{0D108BD9-81ED-4DB2-BD59-A6C34878D82A}">
                    <a16:rowId xmlns:a16="http://schemas.microsoft.com/office/drawing/2014/main" val="419516993"/>
                  </a:ext>
                </a:extLst>
              </a:tr>
              <a:tr h="370840">
                <a:tc>
                  <a:txBody>
                    <a:bodyPr/>
                    <a:lstStyle/>
                    <a:p>
                      <a:r>
                        <a:rPr lang="pt-BR" sz="1400" dirty="0"/>
                        <a:t>Custos variáveis</a:t>
                      </a:r>
                    </a:p>
                  </a:txBody>
                  <a:tcPr/>
                </a:tc>
                <a:tc>
                  <a:txBody>
                    <a:bodyPr/>
                    <a:lstStyle/>
                    <a:p>
                      <a:pPr algn="r"/>
                      <a:r>
                        <a:rPr lang="pt-BR" sz="1400" dirty="0"/>
                        <a:t>523,0</a:t>
                      </a:r>
                    </a:p>
                  </a:txBody>
                  <a:tcPr marR="180000"/>
                </a:tc>
                <a:tc>
                  <a:txBody>
                    <a:bodyPr/>
                    <a:lstStyle/>
                    <a:p>
                      <a:pPr algn="r"/>
                      <a:r>
                        <a:rPr lang="pt-BR" sz="1400" dirty="0"/>
                        <a:t>3,935</a:t>
                      </a:r>
                    </a:p>
                  </a:txBody>
                  <a:tcPr marR="180000"/>
                </a:tc>
                <a:tc>
                  <a:txBody>
                    <a:bodyPr/>
                    <a:lstStyle/>
                    <a:p>
                      <a:pPr algn="r"/>
                      <a:r>
                        <a:rPr lang="pt-BR" sz="1400" dirty="0"/>
                        <a:t>20.922</a:t>
                      </a:r>
                    </a:p>
                  </a:txBody>
                  <a:tcPr marR="180000"/>
                </a:tc>
                <a:extLst>
                  <a:ext uri="{0D108BD9-81ED-4DB2-BD59-A6C34878D82A}">
                    <a16:rowId xmlns:a16="http://schemas.microsoft.com/office/drawing/2014/main" val="1875503071"/>
                  </a:ext>
                </a:extLst>
              </a:tr>
              <a:tr h="370840">
                <a:tc>
                  <a:txBody>
                    <a:bodyPr/>
                    <a:lstStyle/>
                    <a:p>
                      <a:r>
                        <a:rPr lang="pt-BR" sz="1400" dirty="0"/>
                        <a:t>Custos fixos – pessoal </a:t>
                      </a:r>
                      <a:r>
                        <a:rPr lang="pt-BR" sz="1400" baseline="30000" dirty="0"/>
                        <a:t>[1]</a:t>
                      </a:r>
                    </a:p>
                  </a:txBody>
                  <a:tcPr/>
                </a:tc>
                <a:tc>
                  <a:txBody>
                    <a:bodyPr/>
                    <a:lstStyle/>
                    <a:p>
                      <a:pPr algn="r"/>
                      <a:r>
                        <a:rPr lang="pt-BR" sz="1400" dirty="0"/>
                        <a:t>483,5</a:t>
                      </a:r>
                    </a:p>
                  </a:txBody>
                  <a:tcPr marR="180000"/>
                </a:tc>
                <a:tc>
                  <a:txBody>
                    <a:bodyPr/>
                    <a:lstStyle/>
                    <a:p>
                      <a:pPr algn="r"/>
                      <a:r>
                        <a:rPr lang="pt-BR" sz="1400" dirty="0"/>
                        <a:t>3,660</a:t>
                      </a:r>
                    </a:p>
                  </a:txBody>
                  <a:tcPr marR="180000"/>
                </a:tc>
                <a:tc>
                  <a:txBody>
                    <a:bodyPr/>
                    <a:lstStyle/>
                    <a:p>
                      <a:pPr algn="r"/>
                      <a:r>
                        <a:rPr lang="pt-BR" sz="1400" dirty="0"/>
                        <a:t>19.459</a:t>
                      </a:r>
                    </a:p>
                  </a:txBody>
                  <a:tcPr marR="180000"/>
                </a:tc>
                <a:extLst>
                  <a:ext uri="{0D108BD9-81ED-4DB2-BD59-A6C34878D82A}">
                    <a16:rowId xmlns:a16="http://schemas.microsoft.com/office/drawing/2014/main" val="3045263826"/>
                  </a:ext>
                </a:extLst>
              </a:tr>
              <a:tr h="370840">
                <a:tc>
                  <a:txBody>
                    <a:bodyPr/>
                    <a:lstStyle/>
                    <a:p>
                      <a:r>
                        <a:rPr lang="pt-BR" sz="1400" dirty="0"/>
                        <a:t>Custos fixos - administrativo</a:t>
                      </a:r>
                    </a:p>
                  </a:txBody>
                  <a:tcPr/>
                </a:tc>
                <a:tc>
                  <a:txBody>
                    <a:bodyPr/>
                    <a:lstStyle/>
                    <a:p>
                      <a:pPr algn="r"/>
                      <a:r>
                        <a:rPr lang="pt-BR" sz="1400" dirty="0"/>
                        <a:t>87,6</a:t>
                      </a:r>
                    </a:p>
                  </a:txBody>
                  <a:tcPr marR="180000"/>
                </a:tc>
                <a:tc>
                  <a:txBody>
                    <a:bodyPr/>
                    <a:lstStyle/>
                    <a:p>
                      <a:pPr algn="r"/>
                      <a:r>
                        <a:rPr lang="pt-BR" sz="1400" dirty="0"/>
                        <a:t>0,659</a:t>
                      </a:r>
                    </a:p>
                  </a:txBody>
                  <a:tcPr marR="180000"/>
                </a:tc>
                <a:tc>
                  <a:txBody>
                    <a:bodyPr/>
                    <a:lstStyle/>
                    <a:p>
                      <a:pPr algn="r"/>
                      <a:r>
                        <a:rPr lang="pt-BR" sz="1400" dirty="0"/>
                        <a:t>3.503</a:t>
                      </a:r>
                    </a:p>
                  </a:txBody>
                  <a:tcPr marR="180000"/>
                </a:tc>
                <a:extLst>
                  <a:ext uri="{0D108BD9-81ED-4DB2-BD59-A6C34878D82A}">
                    <a16:rowId xmlns:a16="http://schemas.microsoft.com/office/drawing/2014/main" val="3302414002"/>
                  </a:ext>
                </a:extLst>
              </a:tr>
              <a:tr h="370840">
                <a:tc>
                  <a:txBody>
                    <a:bodyPr/>
                    <a:lstStyle/>
                    <a:p>
                      <a:r>
                        <a:rPr lang="pt-BR" sz="1400" dirty="0"/>
                        <a:t>Total</a:t>
                      </a:r>
                    </a:p>
                  </a:txBody>
                  <a:tcPr/>
                </a:tc>
                <a:tc>
                  <a:txBody>
                    <a:bodyPr/>
                    <a:lstStyle/>
                    <a:p>
                      <a:pPr algn="r"/>
                      <a:r>
                        <a:rPr lang="pt-BR" sz="1400" dirty="0"/>
                        <a:t>1.097,1</a:t>
                      </a:r>
                    </a:p>
                  </a:txBody>
                  <a:tcPr marR="180000"/>
                </a:tc>
                <a:tc>
                  <a:txBody>
                    <a:bodyPr/>
                    <a:lstStyle/>
                    <a:p>
                      <a:pPr algn="r"/>
                      <a:r>
                        <a:rPr lang="pt-BR" sz="1400" dirty="0"/>
                        <a:t>8,255</a:t>
                      </a:r>
                    </a:p>
                  </a:txBody>
                  <a:tcPr marR="180000"/>
                </a:tc>
                <a:tc>
                  <a:txBody>
                    <a:bodyPr/>
                    <a:lstStyle/>
                    <a:p>
                      <a:pPr algn="r"/>
                      <a:r>
                        <a:rPr lang="pt-BR" sz="1400" dirty="0"/>
                        <a:t>43.884</a:t>
                      </a:r>
                    </a:p>
                  </a:txBody>
                  <a:tcPr marR="180000"/>
                </a:tc>
                <a:extLst>
                  <a:ext uri="{0D108BD9-81ED-4DB2-BD59-A6C34878D82A}">
                    <a16:rowId xmlns:a16="http://schemas.microsoft.com/office/drawing/2014/main" val="4160445071"/>
                  </a:ext>
                </a:extLst>
              </a:tr>
            </a:tbl>
          </a:graphicData>
        </a:graphic>
      </p:graphicFrame>
      <p:sp>
        <p:nvSpPr>
          <p:cNvPr id="4" name="CaixaDeTexto 3">
            <a:extLst>
              <a:ext uri="{FF2B5EF4-FFF2-40B4-BE49-F238E27FC236}">
                <a16:creationId xmlns:a16="http://schemas.microsoft.com/office/drawing/2014/main" id="{C64A48CB-A8A5-A522-7A5C-6773C911AE38}"/>
              </a:ext>
            </a:extLst>
          </p:cNvPr>
          <p:cNvSpPr txBox="1"/>
          <p:nvPr/>
        </p:nvSpPr>
        <p:spPr>
          <a:xfrm>
            <a:off x="396551" y="1422986"/>
            <a:ext cx="1938118" cy="338554"/>
          </a:xfrm>
          <a:prstGeom prst="rect">
            <a:avLst/>
          </a:prstGeom>
          <a:noFill/>
        </p:spPr>
        <p:txBody>
          <a:bodyPr wrap="square" rtlCol="0">
            <a:spAutoFit/>
          </a:bodyPr>
          <a:lstStyle/>
          <a:p>
            <a:r>
              <a:rPr lang="pt-BR" sz="1600" b="1" dirty="0"/>
              <a:t>Custos mensais</a:t>
            </a:r>
          </a:p>
        </p:txBody>
      </p:sp>
      <p:graphicFrame>
        <p:nvGraphicFramePr>
          <p:cNvPr id="5" name="Gráfico 4">
            <a:extLst>
              <a:ext uri="{FF2B5EF4-FFF2-40B4-BE49-F238E27FC236}">
                <a16:creationId xmlns:a16="http://schemas.microsoft.com/office/drawing/2014/main" id="{FF155746-97C6-4212-173D-585B52B4AE4B}"/>
              </a:ext>
            </a:extLst>
          </p:cNvPr>
          <p:cNvGraphicFramePr>
            <a:graphicFrameLocks/>
          </p:cNvGraphicFramePr>
          <p:nvPr>
            <p:extLst>
              <p:ext uri="{D42A27DB-BD31-4B8C-83A1-F6EECF244321}">
                <p14:modId xmlns:p14="http://schemas.microsoft.com/office/powerpoint/2010/main" val="692392674"/>
              </p:ext>
            </p:extLst>
          </p:nvPr>
        </p:nvGraphicFramePr>
        <p:xfrm>
          <a:off x="6736466" y="1716520"/>
          <a:ext cx="4641448" cy="3457363"/>
        </p:xfrm>
        <a:graphic>
          <a:graphicData uri="http://schemas.openxmlformats.org/drawingml/2006/chart">
            <c:chart xmlns:c="http://schemas.openxmlformats.org/drawingml/2006/chart" xmlns:r="http://schemas.openxmlformats.org/officeDocument/2006/relationships" r:id="rId2"/>
          </a:graphicData>
        </a:graphic>
      </p:graphicFrame>
      <p:sp>
        <p:nvSpPr>
          <p:cNvPr id="7" name="CaixaDeTexto 6">
            <a:extLst>
              <a:ext uri="{FF2B5EF4-FFF2-40B4-BE49-F238E27FC236}">
                <a16:creationId xmlns:a16="http://schemas.microsoft.com/office/drawing/2014/main" id="{EC013DC5-086F-B654-06CF-0BA2B09930DE}"/>
              </a:ext>
            </a:extLst>
          </p:cNvPr>
          <p:cNvSpPr txBox="1"/>
          <p:nvPr/>
        </p:nvSpPr>
        <p:spPr>
          <a:xfrm>
            <a:off x="469415" y="3886209"/>
            <a:ext cx="3817071" cy="276999"/>
          </a:xfrm>
          <a:prstGeom prst="rect">
            <a:avLst/>
          </a:prstGeom>
          <a:noFill/>
        </p:spPr>
        <p:txBody>
          <a:bodyPr wrap="none" rtlCol="0">
            <a:spAutoFit/>
          </a:bodyPr>
          <a:lstStyle/>
          <a:p>
            <a:r>
              <a:rPr lang="pt-BR" sz="1200" dirty="0"/>
              <a:t>[1] Considera a </a:t>
            </a:r>
            <a:r>
              <a:rPr lang="pt-BR" sz="1200" dirty="0" err="1"/>
              <a:t>reoneração</a:t>
            </a:r>
            <a:r>
              <a:rPr lang="pt-BR" sz="1200" dirty="0"/>
              <a:t> da folha de pagamentos.</a:t>
            </a:r>
          </a:p>
        </p:txBody>
      </p:sp>
      <p:sp>
        <p:nvSpPr>
          <p:cNvPr id="2" name="CaixaDeTexto 1">
            <a:extLst>
              <a:ext uri="{FF2B5EF4-FFF2-40B4-BE49-F238E27FC236}">
                <a16:creationId xmlns:a16="http://schemas.microsoft.com/office/drawing/2014/main" id="{D677B9E4-34D0-52EF-EC1C-D8E142AA7821}"/>
              </a:ext>
            </a:extLst>
          </p:cNvPr>
          <p:cNvSpPr txBox="1"/>
          <p:nvPr/>
        </p:nvSpPr>
        <p:spPr>
          <a:xfrm>
            <a:off x="469415" y="4267739"/>
            <a:ext cx="5153671" cy="461665"/>
          </a:xfrm>
          <a:prstGeom prst="rect">
            <a:avLst/>
          </a:prstGeom>
          <a:noFill/>
        </p:spPr>
        <p:txBody>
          <a:bodyPr wrap="square" rtlCol="0">
            <a:spAutoFit/>
          </a:bodyPr>
          <a:lstStyle/>
          <a:p>
            <a:r>
              <a:rPr lang="pt-BR" sz="1200" dirty="0"/>
              <a:t>[2] Valores de outubro de 2023 a serem revistos quando da publicação do edital</a:t>
            </a:r>
          </a:p>
        </p:txBody>
      </p:sp>
    </p:spTree>
    <p:extLst>
      <p:ext uri="{BB962C8B-B14F-4D97-AF65-F5344CB8AC3E}">
        <p14:creationId xmlns:p14="http://schemas.microsoft.com/office/powerpoint/2010/main" val="36846666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F11A8-F344-7DF4-EF7F-AA6E358A52B5}"/>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7DE5BF59-C6D1-1669-DA8A-A7000840802B}"/>
              </a:ext>
            </a:extLst>
          </p:cNvPr>
          <p:cNvSpPr txBox="1"/>
          <p:nvPr/>
        </p:nvSpPr>
        <p:spPr>
          <a:xfrm>
            <a:off x="411541" y="822382"/>
            <a:ext cx="4449825" cy="338554"/>
          </a:xfrm>
          <a:prstGeom prst="rect">
            <a:avLst/>
          </a:prstGeom>
          <a:noFill/>
        </p:spPr>
        <p:txBody>
          <a:bodyPr wrap="square" rtlCol="0">
            <a:spAutoFit/>
          </a:bodyPr>
          <a:lstStyle/>
          <a:p>
            <a:r>
              <a:rPr lang="pt-BR" sz="1600" b="1" dirty="0"/>
              <a:t>Custos por km e participação relativa</a:t>
            </a:r>
          </a:p>
        </p:txBody>
      </p:sp>
      <mc:AlternateContent xmlns:mc="http://schemas.openxmlformats.org/markup-compatibility/2006" xmlns:cx1="http://schemas.microsoft.com/office/drawing/2015/9/8/chartex">
        <mc:Choice Requires="cx1">
          <p:graphicFrame>
            <p:nvGraphicFramePr>
              <p:cNvPr id="6" name="Gráfico 5">
                <a:extLst>
                  <a:ext uri="{FF2B5EF4-FFF2-40B4-BE49-F238E27FC236}">
                    <a16:creationId xmlns:a16="http://schemas.microsoft.com/office/drawing/2014/main" id="{C3730B5A-DCF7-1456-4C6D-AA911C394DE2}"/>
                  </a:ext>
                </a:extLst>
              </p:cNvPr>
              <p:cNvGraphicFramePr/>
              <p:nvPr>
                <p:extLst>
                  <p:ext uri="{D42A27DB-BD31-4B8C-83A1-F6EECF244321}">
                    <p14:modId xmlns:p14="http://schemas.microsoft.com/office/powerpoint/2010/main" val="665900674"/>
                  </p:ext>
                </p:extLst>
              </p:nvPr>
            </p:nvGraphicFramePr>
            <p:xfrm>
              <a:off x="2636453" y="1484101"/>
              <a:ext cx="8806009" cy="508653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Gráfico 5">
                <a:extLst>
                  <a:ext uri="{FF2B5EF4-FFF2-40B4-BE49-F238E27FC236}">
                    <a16:creationId xmlns:a16="http://schemas.microsoft.com/office/drawing/2014/main" id="{C3730B5A-DCF7-1456-4C6D-AA911C394DE2}"/>
                  </a:ext>
                </a:extLst>
              </p:cNvPr>
              <p:cNvPicPr>
                <a:picLocks noGrp="1" noRot="1" noChangeAspect="1" noMove="1" noResize="1" noEditPoints="1" noAdjustHandles="1" noChangeArrowheads="1" noChangeShapeType="1"/>
              </p:cNvPicPr>
              <p:nvPr/>
            </p:nvPicPr>
            <p:blipFill>
              <a:blip r:embed="rId3"/>
              <a:stretch>
                <a:fillRect/>
              </a:stretch>
            </p:blipFill>
            <p:spPr>
              <a:xfrm>
                <a:off x="2636453" y="1484101"/>
                <a:ext cx="8806009" cy="5086530"/>
              </a:xfrm>
              <a:prstGeom prst="rect">
                <a:avLst/>
              </a:prstGeom>
            </p:spPr>
          </p:pic>
        </mc:Fallback>
      </mc:AlternateContent>
      <p:sp>
        <p:nvSpPr>
          <p:cNvPr id="2" name="CaixaDeTexto 1">
            <a:extLst>
              <a:ext uri="{FF2B5EF4-FFF2-40B4-BE49-F238E27FC236}">
                <a16:creationId xmlns:a16="http://schemas.microsoft.com/office/drawing/2014/main" id="{DFF56A34-8EB3-79FD-EFDF-FE466E2E1AB7}"/>
              </a:ext>
            </a:extLst>
          </p:cNvPr>
          <p:cNvSpPr txBox="1"/>
          <p:nvPr/>
        </p:nvSpPr>
        <p:spPr>
          <a:xfrm>
            <a:off x="411541" y="1160936"/>
            <a:ext cx="2224912" cy="646331"/>
          </a:xfrm>
          <a:prstGeom prst="rect">
            <a:avLst/>
          </a:prstGeom>
          <a:noFill/>
        </p:spPr>
        <p:txBody>
          <a:bodyPr wrap="square" rtlCol="0">
            <a:spAutoFit/>
          </a:bodyPr>
          <a:lstStyle/>
          <a:p>
            <a:r>
              <a:rPr lang="pt-BR" sz="1200" dirty="0"/>
              <a:t>Valores de outubro de 2023 a serem revistos quando da publicação do edital</a:t>
            </a:r>
          </a:p>
        </p:txBody>
      </p:sp>
    </p:spTree>
    <p:extLst>
      <p:ext uri="{BB962C8B-B14F-4D97-AF65-F5344CB8AC3E}">
        <p14:creationId xmlns:p14="http://schemas.microsoft.com/office/powerpoint/2010/main" val="16212514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E04B871F-266D-CB34-F2D1-5C64074C3C3A}"/>
              </a:ext>
            </a:extLst>
          </p:cNvPr>
          <p:cNvGraphicFramePr>
            <a:graphicFrameLocks noGrp="1"/>
          </p:cNvGraphicFramePr>
          <p:nvPr>
            <p:extLst>
              <p:ext uri="{D42A27DB-BD31-4B8C-83A1-F6EECF244321}">
                <p14:modId xmlns:p14="http://schemas.microsoft.com/office/powerpoint/2010/main" val="2439265085"/>
              </p:ext>
            </p:extLst>
          </p:nvPr>
        </p:nvGraphicFramePr>
        <p:xfrm>
          <a:off x="2583745" y="1241959"/>
          <a:ext cx="6247738" cy="1199908"/>
        </p:xfrm>
        <a:graphic>
          <a:graphicData uri="http://schemas.openxmlformats.org/drawingml/2006/table">
            <a:tbl>
              <a:tblPr>
                <a:tableStyleId>{5C22544A-7EE6-4342-B048-85BDC9FD1C3A}</a:tableStyleId>
              </a:tblPr>
              <a:tblGrid>
                <a:gridCol w="2119396">
                  <a:extLst>
                    <a:ext uri="{9D8B030D-6E8A-4147-A177-3AD203B41FA5}">
                      <a16:colId xmlns:a16="http://schemas.microsoft.com/office/drawing/2014/main" val="1771276699"/>
                    </a:ext>
                  </a:extLst>
                </a:gridCol>
                <a:gridCol w="1376114">
                  <a:extLst>
                    <a:ext uri="{9D8B030D-6E8A-4147-A177-3AD203B41FA5}">
                      <a16:colId xmlns:a16="http://schemas.microsoft.com/office/drawing/2014/main" val="2214165898"/>
                    </a:ext>
                  </a:extLst>
                </a:gridCol>
                <a:gridCol w="1376114">
                  <a:extLst>
                    <a:ext uri="{9D8B030D-6E8A-4147-A177-3AD203B41FA5}">
                      <a16:colId xmlns:a16="http://schemas.microsoft.com/office/drawing/2014/main" val="1166430134"/>
                    </a:ext>
                  </a:extLst>
                </a:gridCol>
                <a:gridCol w="1376114">
                  <a:extLst>
                    <a:ext uri="{9D8B030D-6E8A-4147-A177-3AD203B41FA5}">
                      <a16:colId xmlns:a16="http://schemas.microsoft.com/office/drawing/2014/main" val="3499757281"/>
                    </a:ext>
                  </a:extLst>
                </a:gridCol>
              </a:tblGrid>
              <a:tr h="299977">
                <a:tc>
                  <a:txBody>
                    <a:bodyPr/>
                    <a:lstStyle/>
                    <a:p>
                      <a:pPr algn="l" fontAlgn="b"/>
                      <a:r>
                        <a:rPr lang="pt-BR" sz="1600" b="0" i="0" u="none" strike="noStrike" dirty="0">
                          <a:solidFill>
                            <a:schemeClr val="bg1"/>
                          </a:solidFill>
                          <a:effectLst/>
                          <a:latin typeface="Aptos" panose="020B0004020202020204" pitchFamily="34" charset="0"/>
                        </a:rPr>
                        <a:t>Investimento</a:t>
                      </a:r>
                    </a:p>
                  </a:txBody>
                  <a:tcPr marL="72000" marR="7620" marT="7620" marB="0" anchor="ctr">
                    <a:solidFill>
                      <a:schemeClr val="accent1">
                        <a:lumMod val="75000"/>
                      </a:schemeClr>
                    </a:solidFill>
                  </a:tcPr>
                </a:tc>
                <a:tc>
                  <a:txBody>
                    <a:bodyPr/>
                    <a:lstStyle/>
                    <a:p>
                      <a:pPr algn="ctr" fontAlgn="b"/>
                      <a:r>
                        <a:rPr lang="pt-BR" sz="1600" u="none" strike="noStrike" dirty="0">
                          <a:solidFill>
                            <a:schemeClr val="bg1"/>
                          </a:solidFill>
                          <a:effectLst/>
                        </a:rPr>
                        <a:t>Inicial</a:t>
                      </a:r>
                      <a:endParaRPr lang="pt-BR" sz="1600" b="0" i="0" u="none" strike="noStrike" dirty="0">
                        <a:solidFill>
                          <a:schemeClr val="bg1"/>
                        </a:solidFill>
                        <a:effectLst/>
                        <a:latin typeface="Aptos" panose="020B0004020202020204" pitchFamily="34" charset="0"/>
                      </a:endParaRPr>
                    </a:p>
                  </a:txBody>
                  <a:tcPr marL="7620" marR="7620" marT="7620" marB="0" anchor="ctr">
                    <a:solidFill>
                      <a:schemeClr val="accent1">
                        <a:lumMod val="75000"/>
                      </a:schemeClr>
                    </a:solidFill>
                  </a:tcPr>
                </a:tc>
                <a:tc>
                  <a:txBody>
                    <a:bodyPr/>
                    <a:lstStyle/>
                    <a:p>
                      <a:pPr algn="ctr" fontAlgn="b"/>
                      <a:r>
                        <a:rPr lang="pt-BR" sz="1600" u="none" strike="noStrike" dirty="0">
                          <a:solidFill>
                            <a:schemeClr val="bg1"/>
                          </a:solidFill>
                          <a:effectLst/>
                        </a:rPr>
                        <a:t>Demais anos</a:t>
                      </a:r>
                      <a:endParaRPr lang="pt-BR" sz="1600" b="0" i="0" u="none" strike="noStrike" dirty="0">
                        <a:solidFill>
                          <a:schemeClr val="bg1"/>
                        </a:solidFill>
                        <a:effectLst/>
                        <a:latin typeface="Aptos" panose="020B0004020202020204" pitchFamily="34" charset="0"/>
                      </a:endParaRPr>
                    </a:p>
                  </a:txBody>
                  <a:tcPr marL="7620" marR="7620" marT="7620" marB="0" anchor="ctr">
                    <a:solidFill>
                      <a:schemeClr val="accent1">
                        <a:lumMod val="75000"/>
                      </a:schemeClr>
                    </a:solidFill>
                  </a:tcPr>
                </a:tc>
                <a:tc>
                  <a:txBody>
                    <a:bodyPr/>
                    <a:lstStyle/>
                    <a:p>
                      <a:pPr algn="ctr" fontAlgn="b"/>
                      <a:r>
                        <a:rPr lang="pt-BR" sz="1600" u="none" strike="noStrike" dirty="0">
                          <a:solidFill>
                            <a:schemeClr val="bg1"/>
                          </a:solidFill>
                          <a:effectLst/>
                        </a:rPr>
                        <a:t>Total</a:t>
                      </a:r>
                      <a:endParaRPr lang="pt-BR" sz="1600" b="0" i="0" u="none" strike="noStrike" dirty="0">
                        <a:solidFill>
                          <a:schemeClr val="bg1"/>
                        </a:solidFill>
                        <a:effectLst/>
                        <a:latin typeface="Aptos" panose="020B0004020202020204" pitchFamily="34" charset="0"/>
                      </a:endParaRPr>
                    </a:p>
                  </a:txBody>
                  <a:tcPr marL="7620" marR="7620" marT="7620" marB="0" anchor="ctr">
                    <a:solidFill>
                      <a:schemeClr val="accent1">
                        <a:lumMod val="75000"/>
                      </a:schemeClr>
                    </a:solidFill>
                  </a:tcPr>
                </a:tc>
                <a:extLst>
                  <a:ext uri="{0D108BD9-81ED-4DB2-BD59-A6C34878D82A}">
                    <a16:rowId xmlns:a16="http://schemas.microsoft.com/office/drawing/2014/main" val="4225785653"/>
                  </a:ext>
                </a:extLst>
              </a:tr>
              <a:tr h="299977">
                <a:tc>
                  <a:txBody>
                    <a:bodyPr/>
                    <a:lstStyle/>
                    <a:p>
                      <a:pPr algn="l" fontAlgn="b"/>
                      <a:r>
                        <a:rPr lang="pt-BR" sz="1600" u="none" strike="noStrike" dirty="0">
                          <a:effectLst/>
                        </a:rPr>
                        <a:t>Frota</a:t>
                      </a:r>
                      <a:endParaRPr lang="pt-BR" sz="1600" b="0" i="0" u="none" strike="noStrike" dirty="0">
                        <a:solidFill>
                          <a:srgbClr val="000000"/>
                        </a:solidFill>
                        <a:effectLst/>
                        <a:latin typeface="Aptos" panose="020B0004020202020204" pitchFamily="34" charset="0"/>
                      </a:endParaRPr>
                    </a:p>
                  </a:txBody>
                  <a:tcPr marL="72000" marR="7620" marT="7620" marB="0" anchor="ctr"/>
                </a:tc>
                <a:tc>
                  <a:txBody>
                    <a:bodyPr/>
                    <a:lstStyle/>
                    <a:p>
                      <a:pPr algn="ctr" fontAlgn="b"/>
                      <a:r>
                        <a:rPr lang="pt-BR" sz="1600" u="none" strike="noStrike" dirty="0">
                          <a:effectLst/>
                        </a:rPr>
                        <a:t>18,68</a:t>
                      </a:r>
                      <a:endParaRPr lang="pt-BR" sz="1600" b="0" i="0" u="none" strike="noStrike" dirty="0">
                        <a:solidFill>
                          <a:srgbClr val="000000"/>
                        </a:solidFill>
                        <a:effectLst/>
                        <a:latin typeface="Aptos" panose="020B0004020202020204" pitchFamily="34" charset="0"/>
                      </a:endParaRPr>
                    </a:p>
                  </a:txBody>
                  <a:tcPr marL="7620" marR="7620" marT="7620" marB="0" anchor="ctr"/>
                </a:tc>
                <a:tc>
                  <a:txBody>
                    <a:bodyPr/>
                    <a:lstStyle/>
                    <a:p>
                      <a:pPr algn="ctr" fontAlgn="b"/>
                      <a:r>
                        <a:rPr lang="pt-BR" sz="1600" u="none" strike="noStrike" dirty="0">
                          <a:effectLst/>
                        </a:rPr>
                        <a:t>8,23</a:t>
                      </a:r>
                      <a:endParaRPr lang="pt-BR" sz="1600" b="0" i="0" u="none" strike="noStrike" dirty="0">
                        <a:solidFill>
                          <a:srgbClr val="000000"/>
                        </a:solidFill>
                        <a:effectLst/>
                        <a:latin typeface="Aptos" panose="020B0004020202020204" pitchFamily="34" charset="0"/>
                      </a:endParaRPr>
                    </a:p>
                  </a:txBody>
                  <a:tcPr marL="7620" marR="7620" marT="7620" marB="0" anchor="ctr"/>
                </a:tc>
                <a:tc>
                  <a:txBody>
                    <a:bodyPr/>
                    <a:lstStyle/>
                    <a:p>
                      <a:pPr algn="ctr" fontAlgn="b"/>
                      <a:r>
                        <a:rPr lang="pt-BR" sz="1600" u="none" strike="noStrike" dirty="0">
                          <a:effectLst/>
                        </a:rPr>
                        <a:t>26,90</a:t>
                      </a:r>
                      <a:endParaRPr lang="pt-BR" sz="1600" b="0" i="0" u="none" strike="noStrike" dirty="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2983642251"/>
                  </a:ext>
                </a:extLst>
              </a:tr>
              <a:tr h="299977">
                <a:tc>
                  <a:txBody>
                    <a:bodyPr/>
                    <a:lstStyle/>
                    <a:p>
                      <a:pPr algn="l" fontAlgn="b"/>
                      <a:r>
                        <a:rPr lang="pt-BR" sz="1600" u="none" strike="noStrike" dirty="0">
                          <a:effectLst/>
                        </a:rPr>
                        <a:t>Garagem e sistemas</a:t>
                      </a:r>
                      <a:endParaRPr lang="pt-BR" sz="1600" b="0" i="0" u="none" strike="noStrike" dirty="0">
                        <a:solidFill>
                          <a:srgbClr val="000000"/>
                        </a:solidFill>
                        <a:effectLst/>
                        <a:latin typeface="Aptos" panose="020B0004020202020204" pitchFamily="34" charset="0"/>
                      </a:endParaRPr>
                    </a:p>
                  </a:txBody>
                  <a:tcPr marL="72000" marR="7620" marT="7620" marB="0" anchor="ctr"/>
                </a:tc>
                <a:tc>
                  <a:txBody>
                    <a:bodyPr/>
                    <a:lstStyle/>
                    <a:p>
                      <a:pPr algn="ctr" fontAlgn="b"/>
                      <a:r>
                        <a:rPr lang="pt-BR" sz="1600" u="none" strike="noStrike" dirty="0">
                          <a:effectLst/>
                        </a:rPr>
                        <a:t>2,79</a:t>
                      </a:r>
                      <a:endParaRPr lang="pt-BR" sz="1600" b="0" i="0" u="none" strike="noStrike" dirty="0">
                        <a:solidFill>
                          <a:srgbClr val="000000"/>
                        </a:solidFill>
                        <a:effectLst/>
                        <a:latin typeface="Aptos" panose="020B0004020202020204" pitchFamily="34" charset="0"/>
                      </a:endParaRPr>
                    </a:p>
                  </a:txBody>
                  <a:tcPr marL="7620" marR="7620" marT="7620" marB="0" anchor="ctr"/>
                </a:tc>
                <a:tc>
                  <a:txBody>
                    <a:bodyPr/>
                    <a:lstStyle/>
                    <a:p>
                      <a:pPr algn="ctr" fontAlgn="b"/>
                      <a:r>
                        <a:rPr lang="pt-BR" sz="1600" u="none" strike="noStrike" dirty="0">
                          <a:effectLst/>
                        </a:rPr>
                        <a:t>8,23</a:t>
                      </a:r>
                      <a:endParaRPr lang="pt-BR" sz="1600" b="0" i="0" u="none" strike="noStrike" dirty="0">
                        <a:solidFill>
                          <a:srgbClr val="000000"/>
                        </a:solidFill>
                        <a:effectLst/>
                        <a:latin typeface="Aptos" panose="020B0004020202020204" pitchFamily="34" charset="0"/>
                      </a:endParaRPr>
                    </a:p>
                  </a:txBody>
                  <a:tcPr marL="7620" marR="7620" marT="7620" marB="0" anchor="ctr"/>
                </a:tc>
                <a:tc>
                  <a:txBody>
                    <a:bodyPr/>
                    <a:lstStyle/>
                    <a:p>
                      <a:pPr algn="ctr" fontAlgn="b"/>
                      <a:r>
                        <a:rPr lang="pt-BR" sz="1600" u="none" strike="noStrike" dirty="0">
                          <a:effectLst/>
                        </a:rPr>
                        <a:t>11,02</a:t>
                      </a:r>
                      <a:endParaRPr lang="pt-BR" sz="1600" b="0" i="0" u="none" strike="noStrike" dirty="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1532344507"/>
                  </a:ext>
                </a:extLst>
              </a:tr>
              <a:tr h="299977">
                <a:tc>
                  <a:txBody>
                    <a:bodyPr/>
                    <a:lstStyle/>
                    <a:p>
                      <a:pPr algn="l" fontAlgn="b"/>
                      <a:r>
                        <a:rPr lang="pt-BR" sz="1600" u="none" strike="noStrike" dirty="0">
                          <a:effectLst/>
                        </a:rPr>
                        <a:t>Total</a:t>
                      </a:r>
                      <a:endParaRPr lang="pt-BR" sz="1600" b="0" i="0" u="none" strike="noStrike" dirty="0">
                        <a:solidFill>
                          <a:srgbClr val="000000"/>
                        </a:solidFill>
                        <a:effectLst/>
                        <a:latin typeface="Aptos" panose="020B0004020202020204" pitchFamily="34" charset="0"/>
                      </a:endParaRPr>
                    </a:p>
                  </a:txBody>
                  <a:tcPr marL="72000" marR="7620" marT="7620" marB="0" anchor="ctr"/>
                </a:tc>
                <a:tc>
                  <a:txBody>
                    <a:bodyPr/>
                    <a:lstStyle/>
                    <a:p>
                      <a:pPr algn="ctr" fontAlgn="b"/>
                      <a:r>
                        <a:rPr lang="pt-BR" sz="1600" u="none" strike="noStrike" dirty="0">
                          <a:effectLst/>
                        </a:rPr>
                        <a:t>21,47</a:t>
                      </a:r>
                      <a:endParaRPr lang="pt-BR" sz="1600" b="0" i="0" u="none" strike="noStrike" dirty="0">
                        <a:solidFill>
                          <a:srgbClr val="000000"/>
                        </a:solidFill>
                        <a:effectLst/>
                        <a:latin typeface="Aptos" panose="020B0004020202020204" pitchFamily="34" charset="0"/>
                      </a:endParaRPr>
                    </a:p>
                  </a:txBody>
                  <a:tcPr marL="7620" marR="7620" marT="7620" marB="0" anchor="ctr"/>
                </a:tc>
                <a:tc>
                  <a:txBody>
                    <a:bodyPr/>
                    <a:lstStyle/>
                    <a:p>
                      <a:pPr algn="ctr" fontAlgn="b"/>
                      <a:r>
                        <a:rPr lang="pt-BR" sz="1600" u="none" strike="noStrike" dirty="0">
                          <a:effectLst/>
                        </a:rPr>
                        <a:t>16,45</a:t>
                      </a:r>
                      <a:endParaRPr lang="pt-BR" sz="1600" b="0" i="0" u="none" strike="noStrike" dirty="0">
                        <a:solidFill>
                          <a:srgbClr val="000000"/>
                        </a:solidFill>
                        <a:effectLst/>
                        <a:latin typeface="Aptos" panose="020B0004020202020204" pitchFamily="34" charset="0"/>
                      </a:endParaRPr>
                    </a:p>
                  </a:txBody>
                  <a:tcPr marL="7620" marR="7620" marT="7620" marB="0" anchor="ctr"/>
                </a:tc>
                <a:tc>
                  <a:txBody>
                    <a:bodyPr/>
                    <a:lstStyle/>
                    <a:p>
                      <a:pPr algn="ctr" fontAlgn="b"/>
                      <a:r>
                        <a:rPr lang="pt-BR" sz="1600" u="none" strike="noStrike" dirty="0">
                          <a:effectLst/>
                        </a:rPr>
                        <a:t>37,92</a:t>
                      </a:r>
                      <a:endParaRPr lang="pt-BR" sz="1600" b="0" i="0" u="none" strike="noStrike" dirty="0">
                        <a:solidFill>
                          <a:srgbClr val="000000"/>
                        </a:solidFill>
                        <a:effectLst/>
                        <a:latin typeface="Aptos" panose="020B0004020202020204" pitchFamily="34" charset="0"/>
                      </a:endParaRPr>
                    </a:p>
                  </a:txBody>
                  <a:tcPr marL="7620" marR="7620" marT="7620" marB="0" anchor="ctr"/>
                </a:tc>
                <a:extLst>
                  <a:ext uri="{0D108BD9-81ED-4DB2-BD59-A6C34878D82A}">
                    <a16:rowId xmlns:a16="http://schemas.microsoft.com/office/drawing/2014/main" val="3172876374"/>
                  </a:ext>
                </a:extLst>
              </a:tr>
            </a:tbl>
          </a:graphicData>
        </a:graphic>
      </p:graphicFrame>
      <p:sp>
        <p:nvSpPr>
          <p:cNvPr id="3" name="CaixaDeTexto 2">
            <a:extLst>
              <a:ext uri="{FF2B5EF4-FFF2-40B4-BE49-F238E27FC236}">
                <a16:creationId xmlns:a16="http://schemas.microsoft.com/office/drawing/2014/main" id="{D5A36C9F-C935-CD78-D198-7F140FA6F114}"/>
              </a:ext>
            </a:extLst>
          </p:cNvPr>
          <p:cNvSpPr txBox="1"/>
          <p:nvPr/>
        </p:nvSpPr>
        <p:spPr>
          <a:xfrm>
            <a:off x="2583745" y="903405"/>
            <a:ext cx="3550836" cy="338554"/>
          </a:xfrm>
          <a:prstGeom prst="rect">
            <a:avLst/>
          </a:prstGeom>
          <a:noFill/>
        </p:spPr>
        <p:txBody>
          <a:bodyPr wrap="square" rtlCol="0">
            <a:spAutoFit/>
          </a:bodyPr>
          <a:lstStyle/>
          <a:p>
            <a:r>
              <a:rPr lang="pt-BR" sz="1600" b="1" dirty="0"/>
              <a:t>Investimentos (R$ milhões)</a:t>
            </a:r>
          </a:p>
        </p:txBody>
      </p:sp>
      <p:graphicFrame>
        <p:nvGraphicFramePr>
          <p:cNvPr id="6" name="Gráfico 5">
            <a:extLst>
              <a:ext uri="{FF2B5EF4-FFF2-40B4-BE49-F238E27FC236}">
                <a16:creationId xmlns:a16="http://schemas.microsoft.com/office/drawing/2014/main" id="{0EC403DA-8203-8065-0601-9B66B5E375D9}"/>
              </a:ext>
            </a:extLst>
          </p:cNvPr>
          <p:cNvGraphicFramePr>
            <a:graphicFrameLocks/>
          </p:cNvGraphicFramePr>
          <p:nvPr>
            <p:extLst>
              <p:ext uri="{D42A27DB-BD31-4B8C-83A1-F6EECF244321}">
                <p14:modId xmlns:p14="http://schemas.microsoft.com/office/powerpoint/2010/main" val="2312694026"/>
              </p:ext>
            </p:extLst>
          </p:nvPr>
        </p:nvGraphicFramePr>
        <p:xfrm>
          <a:off x="2470938" y="3510023"/>
          <a:ext cx="7055026" cy="3090441"/>
        </p:xfrm>
        <a:graphic>
          <a:graphicData uri="http://schemas.openxmlformats.org/drawingml/2006/chart">
            <c:chart xmlns:c="http://schemas.openxmlformats.org/drawingml/2006/chart" xmlns:r="http://schemas.openxmlformats.org/officeDocument/2006/relationships" r:id="rId2"/>
          </a:graphicData>
        </a:graphic>
      </p:graphicFrame>
      <p:sp>
        <p:nvSpPr>
          <p:cNvPr id="7" name="CaixaDeTexto 6">
            <a:extLst>
              <a:ext uri="{FF2B5EF4-FFF2-40B4-BE49-F238E27FC236}">
                <a16:creationId xmlns:a16="http://schemas.microsoft.com/office/drawing/2014/main" id="{EB3F693A-7EB4-63A9-52F1-BDB953A91374}"/>
              </a:ext>
            </a:extLst>
          </p:cNvPr>
          <p:cNvSpPr txBox="1"/>
          <p:nvPr/>
        </p:nvSpPr>
        <p:spPr>
          <a:xfrm>
            <a:off x="2583745" y="3004683"/>
            <a:ext cx="3504486" cy="338554"/>
          </a:xfrm>
          <a:prstGeom prst="rect">
            <a:avLst/>
          </a:prstGeom>
          <a:noFill/>
        </p:spPr>
        <p:txBody>
          <a:bodyPr wrap="none" rtlCol="0">
            <a:spAutoFit/>
          </a:bodyPr>
          <a:lstStyle/>
          <a:p>
            <a:r>
              <a:rPr lang="pt-BR" sz="1600" b="1" dirty="0"/>
              <a:t>Aquisições de frota e idade média</a:t>
            </a:r>
          </a:p>
        </p:txBody>
      </p:sp>
      <p:sp>
        <p:nvSpPr>
          <p:cNvPr id="4" name="CaixaDeTexto 3">
            <a:extLst>
              <a:ext uri="{FF2B5EF4-FFF2-40B4-BE49-F238E27FC236}">
                <a16:creationId xmlns:a16="http://schemas.microsoft.com/office/drawing/2014/main" id="{E5BF57DE-8DBA-C350-7A1E-28201F25D43F}"/>
              </a:ext>
            </a:extLst>
          </p:cNvPr>
          <p:cNvSpPr txBox="1"/>
          <p:nvPr/>
        </p:nvSpPr>
        <p:spPr>
          <a:xfrm>
            <a:off x="8991337" y="1841913"/>
            <a:ext cx="2224912" cy="646331"/>
          </a:xfrm>
          <a:prstGeom prst="rect">
            <a:avLst/>
          </a:prstGeom>
          <a:noFill/>
        </p:spPr>
        <p:txBody>
          <a:bodyPr wrap="square" rtlCol="0">
            <a:spAutoFit/>
          </a:bodyPr>
          <a:lstStyle/>
          <a:p>
            <a:r>
              <a:rPr lang="pt-BR" sz="1200" dirty="0"/>
              <a:t>Valores de outubro de 2023 a serem revistos quando da publicação do edital</a:t>
            </a:r>
          </a:p>
        </p:txBody>
      </p:sp>
    </p:spTree>
    <p:extLst>
      <p:ext uri="{BB962C8B-B14F-4D97-AF65-F5344CB8AC3E}">
        <p14:creationId xmlns:p14="http://schemas.microsoft.com/office/powerpoint/2010/main" val="30619702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85D6354E-D809-15FD-DD6F-9BC1C21CAD4D}"/>
              </a:ext>
            </a:extLst>
          </p:cNvPr>
          <p:cNvGraphicFramePr>
            <a:graphicFrameLocks noGrp="1"/>
          </p:cNvGraphicFramePr>
          <p:nvPr>
            <p:extLst>
              <p:ext uri="{D42A27DB-BD31-4B8C-83A1-F6EECF244321}">
                <p14:modId xmlns:p14="http://schemas.microsoft.com/office/powerpoint/2010/main" val="2518658681"/>
              </p:ext>
            </p:extLst>
          </p:nvPr>
        </p:nvGraphicFramePr>
        <p:xfrm>
          <a:off x="694924" y="1562100"/>
          <a:ext cx="10802151" cy="3733800"/>
        </p:xfrm>
        <a:graphic>
          <a:graphicData uri="http://schemas.openxmlformats.org/drawingml/2006/table">
            <a:tbl>
              <a:tblPr/>
              <a:tblGrid>
                <a:gridCol w="994980">
                  <a:extLst>
                    <a:ext uri="{9D8B030D-6E8A-4147-A177-3AD203B41FA5}">
                      <a16:colId xmlns:a16="http://schemas.microsoft.com/office/drawing/2014/main" val="657012182"/>
                    </a:ext>
                  </a:extLst>
                </a:gridCol>
                <a:gridCol w="821011">
                  <a:extLst>
                    <a:ext uri="{9D8B030D-6E8A-4147-A177-3AD203B41FA5}">
                      <a16:colId xmlns:a16="http://schemas.microsoft.com/office/drawing/2014/main" val="1592033322"/>
                    </a:ext>
                  </a:extLst>
                </a:gridCol>
                <a:gridCol w="898616">
                  <a:extLst>
                    <a:ext uri="{9D8B030D-6E8A-4147-A177-3AD203B41FA5}">
                      <a16:colId xmlns:a16="http://schemas.microsoft.com/office/drawing/2014/main" val="1105672243"/>
                    </a:ext>
                  </a:extLst>
                </a:gridCol>
                <a:gridCol w="898616">
                  <a:extLst>
                    <a:ext uri="{9D8B030D-6E8A-4147-A177-3AD203B41FA5}">
                      <a16:colId xmlns:a16="http://schemas.microsoft.com/office/drawing/2014/main" val="806909609"/>
                    </a:ext>
                  </a:extLst>
                </a:gridCol>
                <a:gridCol w="898616">
                  <a:extLst>
                    <a:ext uri="{9D8B030D-6E8A-4147-A177-3AD203B41FA5}">
                      <a16:colId xmlns:a16="http://schemas.microsoft.com/office/drawing/2014/main" val="1125982726"/>
                    </a:ext>
                  </a:extLst>
                </a:gridCol>
                <a:gridCol w="898616">
                  <a:extLst>
                    <a:ext uri="{9D8B030D-6E8A-4147-A177-3AD203B41FA5}">
                      <a16:colId xmlns:a16="http://schemas.microsoft.com/office/drawing/2014/main" val="2327022228"/>
                    </a:ext>
                  </a:extLst>
                </a:gridCol>
                <a:gridCol w="898616">
                  <a:extLst>
                    <a:ext uri="{9D8B030D-6E8A-4147-A177-3AD203B41FA5}">
                      <a16:colId xmlns:a16="http://schemas.microsoft.com/office/drawing/2014/main" val="4194886362"/>
                    </a:ext>
                  </a:extLst>
                </a:gridCol>
                <a:gridCol w="898616">
                  <a:extLst>
                    <a:ext uri="{9D8B030D-6E8A-4147-A177-3AD203B41FA5}">
                      <a16:colId xmlns:a16="http://schemas.microsoft.com/office/drawing/2014/main" val="197045808"/>
                    </a:ext>
                  </a:extLst>
                </a:gridCol>
                <a:gridCol w="898616">
                  <a:extLst>
                    <a:ext uri="{9D8B030D-6E8A-4147-A177-3AD203B41FA5}">
                      <a16:colId xmlns:a16="http://schemas.microsoft.com/office/drawing/2014/main" val="2303870355"/>
                    </a:ext>
                  </a:extLst>
                </a:gridCol>
                <a:gridCol w="898616">
                  <a:extLst>
                    <a:ext uri="{9D8B030D-6E8A-4147-A177-3AD203B41FA5}">
                      <a16:colId xmlns:a16="http://schemas.microsoft.com/office/drawing/2014/main" val="1070530254"/>
                    </a:ext>
                  </a:extLst>
                </a:gridCol>
                <a:gridCol w="898616">
                  <a:extLst>
                    <a:ext uri="{9D8B030D-6E8A-4147-A177-3AD203B41FA5}">
                      <a16:colId xmlns:a16="http://schemas.microsoft.com/office/drawing/2014/main" val="507845170"/>
                    </a:ext>
                  </a:extLst>
                </a:gridCol>
                <a:gridCol w="898616">
                  <a:extLst>
                    <a:ext uri="{9D8B030D-6E8A-4147-A177-3AD203B41FA5}">
                      <a16:colId xmlns:a16="http://schemas.microsoft.com/office/drawing/2014/main" val="983915789"/>
                    </a:ext>
                  </a:extLst>
                </a:gridCol>
              </a:tblGrid>
              <a:tr h="636065">
                <a:tc>
                  <a:txBody>
                    <a:bodyPr/>
                    <a:lstStyle/>
                    <a:p>
                      <a:pPr algn="ctr" fontAlgn="t"/>
                      <a:r>
                        <a:rPr lang="pt-BR" sz="1400" b="0" i="0" u="none" strike="noStrike" dirty="0">
                          <a:solidFill>
                            <a:srgbClr val="FFFFFF"/>
                          </a:solidFill>
                          <a:effectLst/>
                          <a:latin typeface="Aptos" panose="020B0004020202020204" pitchFamily="34" charset="0"/>
                        </a:rPr>
                        <a:t>Ano</a:t>
                      </a:r>
                    </a:p>
                  </a:txBody>
                  <a:tcPr marL="7620" marR="7620" marT="762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1">
                        <a:lumMod val="75000"/>
                      </a:schemeClr>
                    </a:solidFill>
                  </a:tcPr>
                </a:tc>
                <a:tc>
                  <a:txBody>
                    <a:bodyPr/>
                    <a:lstStyle/>
                    <a:p>
                      <a:pPr algn="ctr" fontAlgn="t"/>
                      <a:r>
                        <a:rPr lang="pt-BR" sz="1400" b="0" i="0" u="none" strike="noStrike" dirty="0">
                          <a:solidFill>
                            <a:srgbClr val="FFFFFF"/>
                          </a:solidFill>
                          <a:effectLst/>
                          <a:latin typeface="Aptos" panose="020B0004020202020204" pitchFamily="34" charset="0"/>
                        </a:rPr>
                        <a:t>Receita</a:t>
                      </a:r>
                    </a:p>
                  </a:txBody>
                  <a:tcPr marL="7620" marR="7620" marT="762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1">
                        <a:lumMod val="75000"/>
                      </a:schemeClr>
                    </a:solidFill>
                  </a:tcPr>
                </a:tc>
                <a:tc>
                  <a:txBody>
                    <a:bodyPr/>
                    <a:lstStyle/>
                    <a:p>
                      <a:pPr algn="ctr" fontAlgn="t"/>
                      <a:r>
                        <a:rPr lang="pt-BR" sz="1400" b="0" i="0" u="none" strike="noStrike" dirty="0">
                          <a:solidFill>
                            <a:srgbClr val="FFFFFF"/>
                          </a:solidFill>
                          <a:effectLst/>
                          <a:latin typeface="Aptos" panose="020B0004020202020204" pitchFamily="34" charset="0"/>
                        </a:rPr>
                        <a:t>Custos </a:t>
                      </a:r>
                      <a:r>
                        <a:rPr lang="pt-BR" sz="1400" b="0" i="0" u="none" strike="noStrike" dirty="0" err="1">
                          <a:solidFill>
                            <a:srgbClr val="FFFFFF"/>
                          </a:solidFill>
                          <a:effectLst/>
                          <a:latin typeface="Aptos" panose="020B0004020202020204" pitchFamily="34" charset="0"/>
                        </a:rPr>
                        <a:t>Operac</a:t>
                      </a:r>
                      <a:r>
                        <a:rPr lang="pt-BR" sz="1400" b="0" i="0" u="none" strike="noStrike" dirty="0">
                          <a:solidFill>
                            <a:srgbClr val="FFFFFF"/>
                          </a:solidFill>
                          <a:effectLst/>
                          <a:latin typeface="Aptos" panose="020B0004020202020204" pitchFamily="34" charset="0"/>
                        </a:rPr>
                        <a:t>.</a:t>
                      </a:r>
                    </a:p>
                  </a:txBody>
                  <a:tcPr marL="7620" marR="7620" marT="762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1">
                        <a:lumMod val="75000"/>
                      </a:schemeClr>
                    </a:solidFill>
                  </a:tcPr>
                </a:tc>
                <a:tc>
                  <a:txBody>
                    <a:bodyPr/>
                    <a:lstStyle/>
                    <a:p>
                      <a:pPr algn="ctr" fontAlgn="t"/>
                      <a:r>
                        <a:rPr lang="pt-BR" sz="1400" b="0" i="0" u="none" strike="noStrike" dirty="0" err="1">
                          <a:solidFill>
                            <a:srgbClr val="FFFFFF"/>
                          </a:solidFill>
                          <a:effectLst/>
                          <a:latin typeface="Aptos" panose="020B0004020202020204" pitchFamily="34" charset="0"/>
                        </a:rPr>
                        <a:t>Depre-ciação</a:t>
                      </a:r>
                      <a:endParaRPr lang="pt-BR" sz="1400" b="0" i="0" u="none" strike="noStrike" dirty="0">
                        <a:solidFill>
                          <a:srgbClr val="FFFFFF"/>
                        </a:solidFill>
                        <a:effectLst/>
                        <a:latin typeface="Aptos" panose="020B0004020202020204" pitchFamily="34" charset="0"/>
                      </a:endParaRPr>
                    </a:p>
                  </a:txBody>
                  <a:tcPr marL="7620" marR="7620" marT="762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1">
                        <a:lumMod val="75000"/>
                      </a:schemeClr>
                    </a:solidFill>
                  </a:tcPr>
                </a:tc>
                <a:tc>
                  <a:txBody>
                    <a:bodyPr/>
                    <a:lstStyle/>
                    <a:p>
                      <a:pPr algn="ctr" fontAlgn="t"/>
                      <a:r>
                        <a:rPr lang="pt-BR" sz="1400" b="0" i="0" u="none" strike="noStrike" dirty="0">
                          <a:solidFill>
                            <a:srgbClr val="FFFFFF"/>
                          </a:solidFill>
                          <a:effectLst/>
                          <a:latin typeface="Aptos" panose="020B0004020202020204" pitchFamily="34" charset="0"/>
                        </a:rPr>
                        <a:t>Subtotal</a:t>
                      </a:r>
                    </a:p>
                  </a:txBody>
                  <a:tcPr marL="7620" marR="7620" marT="762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1">
                        <a:lumMod val="75000"/>
                      </a:schemeClr>
                    </a:solidFill>
                  </a:tcPr>
                </a:tc>
                <a:tc>
                  <a:txBody>
                    <a:bodyPr/>
                    <a:lstStyle/>
                    <a:p>
                      <a:pPr algn="ctr" fontAlgn="t"/>
                      <a:r>
                        <a:rPr lang="pt-BR" sz="1400" b="0" i="0" u="none" strike="noStrike" dirty="0">
                          <a:solidFill>
                            <a:srgbClr val="FFFFFF"/>
                          </a:solidFill>
                          <a:effectLst/>
                          <a:latin typeface="Aptos" panose="020B0004020202020204" pitchFamily="34" charset="0"/>
                        </a:rPr>
                        <a:t>Impostos sobre o lucro</a:t>
                      </a:r>
                    </a:p>
                  </a:txBody>
                  <a:tcPr marL="7620" marR="7620" marT="762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1">
                        <a:lumMod val="75000"/>
                      </a:schemeClr>
                    </a:solidFill>
                  </a:tcPr>
                </a:tc>
                <a:tc>
                  <a:txBody>
                    <a:bodyPr/>
                    <a:lstStyle/>
                    <a:p>
                      <a:pPr algn="ctr" fontAlgn="t"/>
                      <a:r>
                        <a:rPr lang="pt-BR" sz="1400" b="0" i="0" u="none" strike="noStrike" dirty="0">
                          <a:solidFill>
                            <a:srgbClr val="FFFFFF"/>
                          </a:solidFill>
                          <a:effectLst/>
                          <a:latin typeface="Aptos" panose="020B0004020202020204" pitchFamily="34" charset="0"/>
                        </a:rPr>
                        <a:t>RPS</a:t>
                      </a:r>
                    </a:p>
                  </a:txBody>
                  <a:tcPr marL="7620" marR="7620" marT="762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1">
                        <a:lumMod val="75000"/>
                      </a:schemeClr>
                    </a:solidFill>
                  </a:tcPr>
                </a:tc>
                <a:tc>
                  <a:txBody>
                    <a:bodyPr/>
                    <a:lstStyle/>
                    <a:p>
                      <a:pPr algn="ctr" fontAlgn="t"/>
                      <a:r>
                        <a:rPr lang="pt-BR" sz="1400" b="0" i="0" u="none" strike="noStrike" dirty="0">
                          <a:solidFill>
                            <a:srgbClr val="FFFFFF"/>
                          </a:solidFill>
                          <a:effectLst/>
                          <a:latin typeface="Aptos" panose="020B0004020202020204" pitchFamily="34" charset="0"/>
                        </a:rPr>
                        <a:t>Lucro Líquido com RPS</a:t>
                      </a:r>
                    </a:p>
                  </a:txBody>
                  <a:tcPr marL="7620" marR="7620" marT="762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1">
                        <a:lumMod val="75000"/>
                      </a:schemeClr>
                    </a:solidFill>
                  </a:tcPr>
                </a:tc>
                <a:tc>
                  <a:txBody>
                    <a:bodyPr/>
                    <a:lstStyle/>
                    <a:p>
                      <a:pPr algn="ctr" fontAlgn="t"/>
                      <a:r>
                        <a:rPr lang="pt-BR" sz="1400" b="0" i="0" u="none" strike="noStrike" dirty="0">
                          <a:solidFill>
                            <a:srgbClr val="FFFFFF"/>
                          </a:solidFill>
                          <a:effectLst/>
                          <a:latin typeface="Aptos" panose="020B0004020202020204" pitchFamily="34" charset="0"/>
                        </a:rPr>
                        <a:t>Fluxo de Caixa </a:t>
                      </a:r>
                      <a:r>
                        <a:rPr lang="pt-BR" sz="1400" b="0" i="0" u="none" strike="noStrike" dirty="0" err="1">
                          <a:solidFill>
                            <a:srgbClr val="FFFFFF"/>
                          </a:solidFill>
                          <a:effectLst/>
                          <a:latin typeface="Aptos" panose="020B0004020202020204" pitchFamily="34" charset="0"/>
                        </a:rPr>
                        <a:t>Opera-cional</a:t>
                      </a:r>
                      <a:endParaRPr lang="pt-BR" sz="1400" b="0" i="0" u="none" strike="noStrike" dirty="0">
                        <a:solidFill>
                          <a:srgbClr val="FFFFFF"/>
                        </a:solidFill>
                        <a:effectLst/>
                        <a:latin typeface="Aptos" panose="020B0004020202020204" pitchFamily="34" charset="0"/>
                      </a:endParaRPr>
                    </a:p>
                  </a:txBody>
                  <a:tcPr marL="7620" marR="7620" marT="762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1">
                        <a:lumMod val="75000"/>
                      </a:schemeClr>
                    </a:solidFill>
                  </a:tcPr>
                </a:tc>
                <a:tc>
                  <a:txBody>
                    <a:bodyPr/>
                    <a:lstStyle/>
                    <a:p>
                      <a:pPr algn="ctr" fontAlgn="t"/>
                      <a:r>
                        <a:rPr lang="pt-BR" sz="1400" b="0" i="0" u="none" strike="noStrike" dirty="0" err="1">
                          <a:solidFill>
                            <a:srgbClr val="FFFFFF"/>
                          </a:solidFill>
                          <a:effectLst/>
                          <a:latin typeface="Aptos" panose="020B0004020202020204" pitchFamily="34" charset="0"/>
                        </a:rPr>
                        <a:t>Investi-mentos</a:t>
                      </a:r>
                      <a:endParaRPr lang="pt-BR" sz="1400" b="0" i="0" u="none" strike="noStrike" dirty="0">
                        <a:solidFill>
                          <a:srgbClr val="FFFFFF"/>
                        </a:solidFill>
                        <a:effectLst/>
                        <a:latin typeface="Aptos" panose="020B0004020202020204" pitchFamily="34" charset="0"/>
                      </a:endParaRPr>
                    </a:p>
                  </a:txBody>
                  <a:tcPr marL="7620" marR="7620" marT="762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1">
                        <a:lumMod val="75000"/>
                      </a:schemeClr>
                    </a:solidFill>
                  </a:tcPr>
                </a:tc>
                <a:tc>
                  <a:txBody>
                    <a:bodyPr/>
                    <a:lstStyle/>
                    <a:p>
                      <a:pPr algn="ctr" fontAlgn="t"/>
                      <a:r>
                        <a:rPr lang="pt-BR" sz="1400" b="0" i="0" u="none" strike="noStrike" dirty="0">
                          <a:solidFill>
                            <a:srgbClr val="FFFFFF"/>
                          </a:solidFill>
                          <a:effectLst/>
                          <a:latin typeface="Aptos" panose="020B0004020202020204" pitchFamily="34" charset="0"/>
                        </a:rPr>
                        <a:t>Receita da venda de ativos</a:t>
                      </a:r>
                    </a:p>
                  </a:txBody>
                  <a:tcPr marL="7620" marR="7620" marT="762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1">
                        <a:lumMod val="75000"/>
                      </a:schemeClr>
                    </a:solidFill>
                  </a:tcPr>
                </a:tc>
                <a:tc>
                  <a:txBody>
                    <a:bodyPr/>
                    <a:lstStyle/>
                    <a:p>
                      <a:pPr algn="ctr" fontAlgn="t"/>
                      <a:r>
                        <a:rPr lang="pt-BR" sz="1400" b="0" i="0" u="none" strike="noStrike" dirty="0">
                          <a:solidFill>
                            <a:srgbClr val="FFFFFF"/>
                          </a:solidFill>
                          <a:effectLst/>
                          <a:latin typeface="Aptos" panose="020B0004020202020204" pitchFamily="34" charset="0"/>
                        </a:rPr>
                        <a:t>Fluxo de Caixa Livre</a:t>
                      </a:r>
                    </a:p>
                  </a:txBody>
                  <a:tcPr marL="7620" marR="7620" marT="762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009150028"/>
                  </a:ext>
                </a:extLst>
              </a:tr>
              <a:tr h="212022">
                <a:tc>
                  <a:txBody>
                    <a:bodyPr/>
                    <a:lstStyle/>
                    <a:p>
                      <a:pPr algn="ctr" fontAlgn="b"/>
                      <a:r>
                        <a:rPr lang="pt-BR" sz="1400" b="0" i="0" u="none" strike="noStrike">
                          <a:solidFill>
                            <a:srgbClr val="000000"/>
                          </a:solidFill>
                          <a:effectLst/>
                          <a:latin typeface="Aptos" panose="020B0004020202020204" pitchFamily="34" charset="0"/>
                        </a:rPr>
                        <a:t>Ano 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21,47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-21,47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11709535"/>
                  </a:ext>
                </a:extLst>
              </a:tr>
              <a:tr h="212022">
                <a:tc>
                  <a:txBody>
                    <a:bodyPr/>
                    <a:lstStyle/>
                    <a:p>
                      <a:pPr algn="ctr" fontAlgn="ctr"/>
                      <a:r>
                        <a:rPr lang="pt-BR" sz="1400" b="0" i="0" u="none" strike="noStrike">
                          <a:solidFill>
                            <a:srgbClr val="000000"/>
                          </a:solidFill>
                          <a:effectLst/>
                          <a:latin typeface="Aptos" panose="020B0004020202020204" pitchFamily="34" charset="0"/>
                        </a:rPr>
                        <a:t>Ano 1</a:t>
                      </a:r>
                    </a:p>
                  </a:txBody>
                  <a:tcPr marL="7620" marR="7620" marT="76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16,28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dirty="0">
                          <a:solidFill>
                            <a:srgbClr val="000000"/>
                          </a:solidFill>
                          <a:effectLst/>
                          <a:latin typeface="Aptos" panose="020B0004020202020204" pitchFamily="34" charset="0"/>
                        </a:rPr>
                        <a:t>13,17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4,85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18,01</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0,88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-0,85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3,99</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3,99</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74340657"/>
                  </a:ext>
                </a:extLst>
              </a:tr>
              <a:tr h="212022">
                <a:tc>
                  <a:txBody>
                    <a:bodyPr/>
                    <a:lstStyle/>
                    <a:p>
                      <a:pPr algn="ctr" fontAlgn="ctr"/>
                      <a:r>
                        <a:rPr lang="pt-BR" sz="1400" b="0" i="0" u="none" strike="noStrike">
                          <a:solidFill>
                            <a:srgbClr val="000000"/>
                          </a:solidFill>
                          <a:effectLst/>
                          <a:latin typeface="Aptos" panose="020B0004020202020204" pitchFamily="34" charset="0"/>
                        </a:rPr>
                        <a:t>Ano 2</a:t>
                      </a:r>
                    </a:p>
                  </a:txBody>
                  <a:tcPr marL="7620" marR="7620" marT="76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16,28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dirty="0">
                          <a:solidFill>
                            <a:srgbClr val="000000"/>
                          </a:solidFill>
                          <a:effectLst/>
                          <a:latin typeface="Aptos" panose="020B0004020202020204" pitchFamily="34" charset="0"/>
                        </a:rPr>
                        <a:t>13,17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4,85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18,01</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0,88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-0,85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3,99</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3,99</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336462476"/>
                  </a:ext>
                </a:extLst>
              </a:tr>
              <a:tr h="212022">
                <a:tc>
                  <a:txBody>
                    <a:bodyPr/>
                    <a:lstStyle/>
                    <a:p>
                      <a:pPr algn="ctr" fontAlgn="ctr"/>
                      <a:r>
                        <a:rPr lang="pt-BR" sz="1400" b="0" i="0" u="none" strike="noStrike">
                          <a:solidFill>
                            <a:srgbClr val="000000"/>
                          </a:solidFill>
                          <a:effectLst/>
                          <a:latin typeface="Aptos" panose="020B0004020202020204" pitchFamily="34" charset="0"/>
                        </a:rPr>
                        <a:t>Ano 3</a:t>
                      </a:r>
                    </a:p>
                  </a:txBody>
                  <a:tcPr marL="7620" marR="7620" marT="76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16,28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13,17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4,85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18,01</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0,88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-0,85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3,99</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3,99</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22502017"/>
                  </a:ext>
                </a:extLst>
              </a:tr>
              <a:tr h="212022">
                <a:tc>
                  <a:txBody>
                    <a:bodyPr/>
                    <a:lstStyle/>
                    <a:p>
                      <a:pPr algn="ctr" fontAlgn="ctr"/>
                      <a:r>
                        <a:rPr lang="pt-BR" sz="1400" b="0" i="0" u="none" strike="noStrike">
                          <a:solidFill>
                            <a:srgbClr val="000000"/>
                          </a:solidFill>
                          <a:effectLst/>
                          <a:latin typeface="Aptos" panose="020B0004020202020204" pitchFamily="34" charset="0"/>
                        </a:rPr>
                        <a:t>Ano 4</a:t>
                      </a:r>
                    </a:p>
                  </a:txBody>
                  <a:tcPr marL="7620" marR="7620" marT="76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16,28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13,17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dirty="0">
                          <a:solidFill>
                            <a:srgbClr val="000000"/>
                          </a:solidFill>
                          <a:effectLst/>
                          <a:latin typeface="Aptos" panose="020B0004020202020204" pitchFamily="34" charset="0"/>
                        </a:rPr>
                        <a:t>4,85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18,01</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0,88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-0,85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3,99</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3,99</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909529185"/>
                  </a:ext>
                </a:extLst>
              </a:tr>
              <a:tr h="212022">
                <a:tc>
                  <a:txBody>
                    <a:bodyPr/>
                    <a:lstStyle/>
                    <a:p>
                      <a:pPr algn="ctr" fontAlgn="ctr"/>
                      <a:r>
                        <a:rPr lang="pt-BR" sz="1400" b="0" i="0" u="none" strike="noStrike">
                          <a:solidFill>
                            <a:srgbClr val="000000"/>
                          </a:solidFill>
                          <a:effectLst/>
                          <a:latin typeface="Aptos" panose="020B0004020202020204" pitchFamily="34" charset="0"/>
                        </a:rPr>
                        <a:t>Ano 5</a:t>
                      </a:r>
                    </a:p>
                  </a:txBody>
                  <a:tcPr marL="7620" marR="7620" marT="76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16,28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13,17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0,18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dirty="0">
                          <a:solidFill>
                            <a:srgbClr val="000000"/>
                          </a:solidFill>
                          <a:effectLst/>
                          <a:latin typeface="Aptos" panose="020B0004020202020204" pitchFamily="34" charset="0"/>
                        </a:rPr>
                        <a:t>13,34</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0,65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3,59</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3,76</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3,76</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344966174"/>
                  </a:ext>
                </a:extLst>
              </a:tr>
              <a:tr h="212022">
                <a:tc>
                  <a:txBody>
                    <a:bodyPr/>
                    <a:lstStyle/>
                    <a:p>
                      <a:pPr algn="ctr" fontAlgn="ctr"/>
                      <a:r>
                        <a:rPr lang="pt-BR" sz="1400" b="0" i="0" u="none" strike="noStrike">
                          <a:solidFill>
                            <a:srgbClr val="000000"/>
                          </a:solidFill>
                          <a:effectLst/>
                          <a:latin typeface="Aptos" panose="020B0004020202020204" pitchFamily="34" charset="0"/>
                        </a:rPr>
                        <a:t>Ano 6</a:t>
                      </a:r>
                    </a:p>
                  </a:txBody>
                  <a:tcPr marL="7620" marR="7620" marT="76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16,28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13,17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0,18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13,34</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dirty="0">
                          <a:solidFill>
                            <a:srgbClr val="000000"/>
                          </a:solidFill>
                          <a:effectLst/>
                          <a:latin typeface="Aptos" panose="020B0004020202020204" pitchFamily="34" charset="0"/>
                        </a:rPr>
                        <a:t>0,70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0,65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2,89</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3,07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0,51</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2,56</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62609342"/>
                  </a:ext>
                </a:extLst>
              </a:tr>
              <a:tr h="212022">
                <a:tc>
                  <a:txBody>
                    <a:bodyPr/>
                    <a:lstStyle/>
                    <a:p>
                      <a:pPr algn="ctr" fontAlgn="ctr"/>
                      <a:r>
                        <a:rPr lang="pt-BR" sz="1400" b="0" i="0" u="none" strike="noStrike">
                          <a:solidFill>
                            <a:srgbClr val="000000"/>
                          </a:solidFill>
                          <a:effectLst/>
                          <a:latin typeface="Aptos" panose="020B0004020202020204" pitchFamily="34" charset="0"/>
                        </a:rPr>
                        <a:t>Ano 7</a:t>
                      </a:r>
                    </a:p>
                  </a:txBody>
                  <a:tcPr marL="7620" marR="7620" marT="76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16,28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13,17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0,55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13,72</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0,70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0,67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2,53</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3,08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1,50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0,34</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1,93</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856443660"/>
                  </a:ext>
                </a:extLst>
              </a:tr>
              <a:tr h="212022">
                <a:tc>
                  <a:txBody>
                    <a:bodyPr/>
                    <a:lstStyle/>
                    <a:p>
                      <a:pPr algn="ctr" fontAlgn="ctr"/>
                      <a:r>
                        <a:rPr lang="pt-BR" sz="1400" b="0" i="0" u="none" strike="noStrike">
                          <a:solidFill>
                            <a:srgbClr val="000000"/>
                          </a:solidFill>
                          <a:effectLst/>
                          <a:latin typeface="Aptos" panose="020B0004020202020204" pitchFamily="34" charset="0"/>
                        </a:rPr>
                        <a:t>Ano 8</a:t>
                      </a:r>
                    </a:p>
                  </a:txBody>
                  <a:tcPr marL="7620" marR="7620" marT="76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16,28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13,17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1,11</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14,27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0,87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dirty="0">
                          <a:solidFill>
                            <a:srgbClr val="000000"/>
                          </a:solidFill>
                          <a:effectLst/>
                          <a:latin typeface="Aptos" panose="020B0004020202020204" pitchFamily="34" charset="0"/>
                        </a:rPr>
                        <a:t>0,70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1,83</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2,94</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2,22</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0,42</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1,14</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307272071"/>
                  </a:ext>
                </a:extLst>
              </a:tr>
              <a:tr h="212022">
                <a:tc>
                  <a:txBody>
                    <a:bodyPr/>
                    <a:lstStyle/>
                    <a:p>
                      <a:pPr algn="ctr" fontAlgn="ctr"/>
                      <a:r>
                        <a:rPr lang="pt-BR" sz="1400" b="0" i="0" u="none" strike="noStrike">
                          <a:solidFill>
                            <a:srgbClr val="000000"/>
                          </a:solidFill>
                          <a:effectLst/>
                          <a:latin typeface="Aptos" panose="020B0004020202020204" pitchFamily="34" charset="0"/>
                        </a:rPr>
                        <a:t>Ano 9</a:t>
                      </a:r>
                    </a:p>
                  </a:txBody>
                  <a:tcPr marL="7620" marR="7620" marT="76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16,28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13,17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2,23</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15,40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0,68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0,75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dirty="0">
                          <a:solidFill>
                            <a:srgbClr val="000000"/>
                          </a:solidFill>
                          <a:effectLst/>
                          <a:latin typeface="Aptos" panose="020B0004020202020204" pitchFamily="34" charset="0"/>
                        </a:rPr>
                        <a:t>0,95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dirty="0">
                          <a:solidFill>
                            <a:srgbClr val="000000"/>
                          </a:solidFill>
                          <a:effectLst/>
                          <a:latin typeface="Aptos" panose="020B0004020202020204" pitchFamily="34" charset="0"/>
                        </a:rPr>
                        <a:t>3,18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4,50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0,72</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-0,59</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49164962"/>
                  </a:ext>
                </a:extLst>
              </a:tr>
              <a:tr h="212022">
                <a:tc>
                  <a:txBody>
                    <a:bodyPr/>
                    <a:lstStyle/>
                    <a:p>
                      <a:pPr algn="ctr" fontAlgn="ctr"/>
                      <a:r>
                        <a:rPr lang="pt-BR" sz="1400" b="0" i="0" u="none" strike="noStrike">
                          <a:solidFill>
                            <a:srgbClr val="000000"/>
                          </a:solidFill>
                          <a:effectLst/>
                          <a:latin typeface="Aptos" panose="020B0004020202020204" pitchFamily="34" charset="0"/>
                        </a:rPr>
                        <a:t>Ano 10</a:t>
                      </a:r>
                    </a:p>
                  </a:txBody>
                  <a:tcPr marL="7620" marR="7620" marT="76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16,28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13,17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2,23</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15,40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0,30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0,75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1,33</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dirty="0">
                          <a:solidFill>
                            <a:srgbClr val="000000"/>
                          </a:solidFill>
                          <a:effectLst/>
                          <a:latin typeface="Aptos" panose="020B0004020202020204" pitchFamily="34" charset="0"/>
                        </a:rPr>
                        <a:t>3,57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dirty="0">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3,57</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321576352"/>
                  </a:ext>
                </a:extLst>
              </a:tr>
              <a:tr h="212022">
                <a:tc>
                  <a:txBody>
                    <a:bodyPr/>
                    <a:lstStyle/>
                    <a:p>
                      <a:pPr algn="ctr" fontAlgn="ctr"/>
                      <a:r>
                        <a:rPr lang="pt-BR" sz="1400" b="0" i="0" u="none" strike="noStrike" dirty="0">
                          <a:solidFill>
                            <a:srgbClr val="000000"/>
                          </a:solidFill>
                          <a:effectLst/>
                          <a:latin typeface="Aptos" panose="020B0004020202020204" pitchFamily="34" charset="0"/>
                        </a:rPr>
                        <a:t>Ano 11</a:t>
                      </a:r>
                    </a:p>
                  </a:txBody>
                  <a:tcPr marL="7620" marR="7620" marT="76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dirty="0">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0,30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dirty="0">
                          <a:solidFill>
                            <a:srgbClr val="BFBFBF"/>
                          </a:solidFill>
                          <a:effectLst/>
                          <a:latin typeface="Aptos" panose="020B0004020202020204" pitchFamily="34" charset="0"/>
                        </a:rPr>
                        <a:t>0,00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6,45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0" i="0" u="none" strike="noStrike">
                          <a:solidFill>
                            <a:srgbClr val="000000"/>
                          </a:solidFill>
                          <a:effectLst/>
                          <a:latin typeface="Aptos" panose="020B0004020202020204" pitchFamily="34" charset="0"/>
                        </a:rPr>
                        <a:t>6,45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579571925"/>
                  </a:ext>
                </a:extLst>
              </a:tr>
              <a:tr h="212022">
                <a:tc>
                  <a:txBody>
                    <a:bodyPr/>
                    <a:lstStyle/>
                    <a:p>
                      <a:pPr algn="ctr" fontAlgn="b"/>
                      <a:r>
                        <a:rPr lang="pt-BR" sz="1400" b="1" i="0" u="none" strike="noStrike" dirty="0">
                          <a:solidFill>
                            <a:srgbClr val="000000"/>
                          </a:solidFill>
                          <a:effectLst/>
                          <a:latin typeface="Aptos" panose="020B0004020202020204" pitchFamily="34" charset="0"/>
                        </a:rPr>
                        <a:t>Tota a VPL</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1" i="0" u="none" strike="noStrike" dirty="0">
                          <a:solidFill>
                            <a:srgbClr val="000000"/>
                          </a:solidFill>
                          <a:effectLst/>
                          <a:latin typeface="Aptos" panose="020B0004020202020204" pitchFamily="34" charset="0"/>
                        </a:rPr>
                        <a:t>R$ 91,68</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1" i="0" u="none" strike="noStrike" dirty="0">
                          <a:solidFill>
                            <a:srgbClr val="000000"/>
                          </a:solidFill>
                          <a:effectLst/>
                          <a:latin typeface="Aptos" panose="020B0004020202020204" pitchFamily="34" charset="0"/>
                        </a:rPr>
                        <a:t>R$ 74,16</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1" i="0" u="none" strike="noStrike" dirty="0">
                          <a:solidFill>
                            <a:srgbClr val="000000"/>
                          </a:solidFill>
                          <a:effectLst/>
                          <a:latin typeface="Aptos" panose="020B0004020202020204" pitchFamily="34" charset="0"/>
                        </a:rPr>
                        <a:t>R$ 16,63</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1" i="0" u="none" strike="noStrike" dirty="0">
                          <a:solidFill>
                            <a:srgbClr val="000000"/>
                          </a:solidFill>
                          <a:effectLst/>
                          <a:latin typeface="Aptos" panose="020B0004020202020204" pitchFamily="34" charset="0"/>
                        </a:rPr>
                        <a:t>R$ 90,79</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1" i="0" u="none" strike="noStrike" dirty="0">
                          <a:solidFill>
                            <a:srgbClr val="000000"/>
                          </a:solidFill>
                          <a:effectLst/>
                          <a:latin typeface="Aptos" panose="020B0004020202020204" pitchFamily="34" charset="0"/>
                        </a:rPr>
                        <a:t>R$ 1,53</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1" i="0" u="none" strike="noStrike" dirty="0">
                          <a:solidFill>
                            <a:srgbClr val="000000"/>
                          </a:solidFill>
                          <a:effectLst/>
                          <a:latin typeface="Aptos" panose="020B0004020202020204" pitchFamily="34" charset="0"/>
                        </a:rPr>
                        <a:t>R$ 4,45</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1" i="0" u="none" strike="noStrike" dirty="0">
                          <a:solidFill>
                            <a:srgbClr val="000000"/>
                          </a:solidFill>
                          <a:effectLst/>
                          <a:latin typeface="Aptos" panose="020B0004020202020204" pitchFamily="34" charset="0"/>
                        </a:rPr>
                        <a:t>R$ 3,90</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1" i="0" u="none" strike="noStrike" dirty="0">
                          <a:solidFill>
                            <a:srgbClr val="000000"/>
                          </a:solidFill>
                          <a:effectLst/>
                          <a:latin typeface="Aptos" panose="020B0004020202020204" pitchFamily="34" charset="0"/>
                        </a:rPr>
                        <a:t>R$ 20,53</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1" i="0" u="none" strike="noStrike" dirty="0">
                          <a:solidFill>
                            <a:srgbClr val="000000"/>
                          </a:solidFill>
                          <a:effectLst/>
                          <a:latin typeface="Aptos" panose="020B0004020202020204" pitchFamily="34" charset="0"/>
                        </a:rPr>
                        <a:t>R$ 23,23</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1" i="0" u="none" strike="noStrike" dirty="0">
                          <a:solidFill>
                            <a:srgbClr val="000000"/>
                          </a:solidFill>
                          <a:effectLst/>
                          <a:latin typeface="Aptos" panose="020B0004020202020204" pitchFamily="34" charset="0"/>
                        </a:rPr>
                        <a:t>R$ 2,72</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b"/>
                      <a:r>
                        <a:rPr lang="pt-BR" sz="1400" b="1" i="0" u="none" strike="noStrike" dirty="0">
                          <a:solidFill>
                            <a:srgbClr val="000000"/>
                          </a:solidFill>
                          <a:effectLst/>
                          <a:latin typeface="Aptos" panose="020B0004020202020204" pitchFamily="34" charset="0"/>
                        </a:rPr>
                        <a:t>R$ 0,01</a:t>
                      </a:r>
                    </a:p>
                  </a:txBody>
                  <a:tcPr marL="7620" marR="7620" marT="7620"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232147491"/>
                  </a:ext>
                </a:extLst>
              </a:tr>
            </a:tbl>
          </a:graphicData>
        </a:graphic>
      </p:graphicFrame>
      <p:sp>
        <p:nvSpPr>
          <p:cNvPr id="4" name="CaixaDeTexto 3">
            <a:extLst>
              <a:ext uri="{FF2B5EF4-FFF2-40B4-BE49-F238E27FC236}">
                <a16:creationId xmlns:a16="http://schemas.microsoft.com/office/drawing/2014/main" id="{DCFEBD03-DCA0-8617-3F20-A3C7E2DDDB28}"/>
              </a:ext>
            </a:extLst>
          </p:cNvPr>
          <p:cNvSpPr txBox="1"/>
          <p:nvPr/>
        </p:nvSpPr>
        <p:spPr>
          <a:xfrm>
            <a:off x="5463251" y="5474825"/>
            <a:ext cx="792205" cy="307777"/>
          </a:xfrm>
          <a:prstGeom prst="rect">
            <a:avLst/>
          </a:prstGeom>
          <a:noFill/>
        </p:spPr>
        <p:txBody>
          <a:bodyPr wrap="none" rtlCol="0">
            <a:spAutoFit/>
          </a:bodyPr>
          <a:lstStyle/>
          <a:p>
            <a:r>
              <a:rPr lang="pt-BR" sz="1400" dirty="0"/>
              <a:t>4,898%</a:t>
            </a:r>
          </a:p>
        </p:txBody>
      </p:sp>
      <p:cxnSp>
        <p:nvCxnSpPr>
          <p:cNvPr id="6" name="Conector: Angulado 5">
            <a:extLst>
              <a:ext uri="{FF2B5EF4-FFF2-40B4-BE49-F238E27FC236}">
                <a16:creationId xmlns:a16="http://schemas.microsoft.com/office/drawing/2014/main" id="{B1B3C6C6-FD0D-8B9D-7E47-7A0B00428406}"/>
              </a:ext>
            </a:extLst>
          </p:cNvPr>
          <p:cNvCxnSpPr>
            <a:stCxn id="4" idx="3"/>
          </p:cNvCxnSpPr>
          <p:nvPr/>
        </p:nvCxnSpPr>
        <p:spPr>
          <a:xfrm flipV="1">
            <a:off x="6255456" y="5295900"/>
            <a:ext cx="330539" cy="33281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CaixaDeTexto 6">
            <a:extLst>
              <a:ext uri="{FF2B5EF4-FFF2-40B4-BE49-F238E27FC236}">
                <a16:creationId xmlns:a16="http://schemas.microsoft.com/office/drawing/2014/main" id="{98369FCE-92D6-7C0A-79BF-8B8F6C157BA6}"/>
              </a:ext>
            </a:extLst>
          </p:cNvPr>
          <p:cNvSpPr txBox="1"/>
          <p:nvPr/>
        </p:nvSpPr>
        <p:spPr>
          <a:xfrm>
            <a:off x="7872071" y="5629774"/>
            <a:ext cx="3368936" cy="276999"/>
          </a:xfrm>
          <a:prstGeom prst="rect">
            <a:avLst/>
          </a:prstGeom>
          <a:noFill/>
        </p:spPr>
        <p:txBody>
          <a:bodyPr wrap="none" rtlCol="0">
            <a:spAutoFit/>
          </a:bodyPr>
          <a:lstStyle/>
          <a:p>
            <a:r>
              <a:rPr lang="pt-BR" sz="1200" dirty="0"/>
              <a:t>VPL calculado com uma taxa de 9,84% ao ano</a:t>
            </a:r>
          </a:p>
        </p:txBody>
      </p:sp>
      <p:sp>
        <p:nvSpPr>
          <p:cNvPr id="8" name="CaixaDeTexto 7">
            <a:extLst>
              <a:ext uri="{FF2B5EF4-FFF2-40B4-BE49-F238E27FC236}">
                <a16:creationId xmlns:a16="http://schemas.microsoft.com/office/drawing/2014/main" id="{405CDD9E-4A44-F212-008D-7F289467F133}"/>
              </a:ext>
            </a:extLst>
          </p:cNvPr>
          <p:cNvSpPr txBox="1"/>
          <p:nvPr/>
        </p:nvSpPr>
        <p:spPr>
          <a:xfrm>
            <a:off x="694923" y="1183121"/>
            <a:ext cx="4768327" cy="338554"/>
          </a:xfrm>
          <a:prstGeom prst="rect">
            <a:avLst/>
          </a:prstGeom>
          <a:noFill/>
        </p:spPr>
        <p:txBody>
          <a:bodyPr wrap="square" rtlCol="0">
            <a:spAutoFit/>
          </a:bodyPr>
          <a:lstStyle/>
          <a:p>
            <a:r>
              <a:rPr lang="pt-BR" sz="1600" b="1" dirty="0"/>
              <a:t>Fluxo de Caixa Descontado (R$ milhões)</a:t>
            </a:r>
          </a:p>
        </p:txBody>
      </p:sp>
      <p:sp>
        <p:nvSpPr>
          <p:cNvPr id="9" name="CaixaDeTexto 8">
            <a:extLst>
              <a:ext uri="{FF2B5EF4-FFF2-40B4-BE49-F238E27FC236}">
                <a16:creationId xmlns:a16="http://schemas.microsoft.com/office/drawing/2014/main" id="{12B59648-BF53-EAA1-5BCB-03A73A03CECC}"/>
              </a:ext>
            </a:extLst>
          </p:cNvPr>
          <p:cNvSpPr txBox="1"/>
          <p:nvPr/>
        </p:nvSpPr>
        <p:spPr>
          <a:xfrm>
            <a:off x="694923" y="5598996"/>
            <a:ext cx="3170291" cy="307777"/>
          </a:xfrm>
          <a:prstGeom prst="rect">
            <a:avLst/>
          </a:prstGeom>
          <a:noFill/>
        </p:spPr>
        <p:txBody>
          <a:bodyPr wrap="none" rtlCol="0">
            <a:spAutoFit/>
          </a:bodyPr>
          <a:lstStyle/>
          <a:p>
            <a:r>
              <a:rPr lang="pt-BR" sz="1400" b="1" dirty="0"/>
              <a:t>Tarifa de Remuneração = R$ 11,38</a:t>
            </a:r>
          </a:p>
        </p:txBody>
      </p:sp>
      <p:sp>
        <p:nvSpPr>
          <p:cNvPr id="11" name="Seta: para Baixo 10">
            <a:extLst>
              <a:ext uri="{FF2B5EF4-FFF2-40B4-BE49-F238E27FC236}">
                <a16:creationId xmlns:a16="http://schemas.microsoft.com/office/drawing/2014/main" id="{B9F3EF65-959A-E5D0-C77E-22435BC345B1}"/>
              </a:ext>
            </a:extLst>
          </p:cNvPr>
          <p:cNvSpPr/>
          <p:nvPr/>
        </p:nvSpPr>
        <p:spPr>
          <a:xfrm rot="10800000">
            <a:off x="1955687" y="5363065"/>
            <a:ext cx="330539" cy="223520"/>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CaixaDeTexto 11">
            <a:extLst>
              <a:ext uri="{FF2B5EF4-FFF2-40B4-BE49-F238E27FC236}">
                <a16:creationId xmlns:a16="http://schemas.microsoft.com/office/drawing/2014/main" id="{38CA417B-69AE-3C99-9A62-79F25B0F0058}"/>
              </a:ext>
            </a:extLst>
          </p:cNvPr>
          <p:cNvSpPr txBox="1"/>
          <p:nvPr/>
        </p:nvSpPr>
        <p:spPr>
          <a:xfrm>
            <a:off x="7872071" y="5805329"/>
            <a:ext cx="3515706" cy="276999"/>
          </a:xfrm>
          <a:prstGeom prst="rect">
            <a:avLst/>
          </a:prstGeom>
          <a:noFill/>
        </p:spPr>
        <p:txBody>
          <a:bodyPr wrap="none" rtlCol="0">
            <a:spAutoFit/>
          </a:bodyPr>
          <a:lstStyle/>
          <a:p>
            <a:r>
              <a:rPr lang="pt-BR" sz="1200" dirty="0"/>
              <a:t>Considera a </a:t>
            </a:r>
            <a:r>
              <a:rPr lang="pt-BR" sz="1200" dirty="0" err="1"/>
              <a:t>reoneração</a:t>
            </a:r>
            <a:r>
              <a:rPr lang="pt-BR" sz="1200" dirty="0"/>
              <a:t> da folha de pagamentos</a:t>
            </a:r>
          </a:p>
        </p:txBody>
      </p:sp>
      <p:sp>
        <p:nvSpPr>
          <p:cNvPr id="2" name="CaixaDeTexto 1">
            <a:extLst>
              <a:ext uri="{FF2B5EF4-FFF2-40B4-BE49-F238E27FC236}">
                <a16:creationId xmlns:a16="http://schemas.microsoft.com/office/drawing/2014/main" id="{1E37FA66-2224-E8A6-2291-E366631405C4}"/>
              </a:ext>
            </a:extLst>
          </p:cNvPr>
          <p:cNvSpPr txBox="1"/>
          <p:nvPr/>
        </p:nvSpPr>
        <p:spPr>
          <a:xfrm>
            <a:off x="8628909" y="1033270"/>
            <a:ext cx="2943694" cy="461665"/>
          </a:xfrm>
          <a:prstGeom prst="rect">
            <a:avLst/>
          </a:prstGeom>
          <a:noFill/>
        </p:spPr>
        <p:txBody>
          <a:bodyPr wrap="square" rtlCol="0">
            <a:spAutoFit/>
          </a:bodyPr>
          <a:lstStyle/>
          <a:p>
            <a:r>
              <a:rPr lang="pt-BR" sz="1200" dirty="0"/>
              <a:t>Valores de outubro de 2023 a serem revistos quando da publicação do edital</a:t>
            </a:r>
          </a:p>
        </p:txBody>
      </p:sp>
    </p:spTree>
    <p:extLst>
      <p:ext uri="{BB962C8B-B14F-4D97-AF65-F5344CB8AC3E}">
        <p14:creationId xmlns:p14="http://schemas.microsoft.com/office/powerpoint/2010/main" val="23714923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40377" y="887667"/>
            <a:ext cx="825867" cy="369332"/>
          </a:xfrm>
          <a:prstGeom prst="rect">
            <a:avLst/>
          </a:prstGeom>
          <a:noFill/>
        </p:spPr>
        <p:txBody>
          <a:bodyPr wrap="none" rtlCol="0">
            <a:spAutoFit/>
          </a:bodyPr>
          <a:lstStyle/>
          <a:p>
            <a:r>
              <a:rPr lang="pt-BR" dirty="0"/>
              <a:t>Edital:</a:t>
            </a:r>
          </a:p>
        </p:txBody>
      </p:sp>
      <p:sp>
        <p:nvSpPr>
          <p:cNvPr id="4" name="CaixaDeTexto 3"/>
          <p:cNvSpPr txBox="1"/>
          <p:nvPr/>
        </p:nvSpPr>
        <p:spPr>
          <a:xfrm>
            <a:off x="518028" y="1557338"/>
            <a:ext cx="10548257" cy="4278094"/>
          </a:xfrm>
          <a:prstGeom prst="rect">
            <a:avLst/>
          </a:prstGeom>
          <a:noFill/>
        </p:spPr>
        <p:txBody>
          <a:bodyPr wrap="square" rtlCol="0">
            <a:spAutoFit/>
          </a:bodyPr>
          <a:lstStyle/>
          <a:p>
            <a:pPr marL="285750" indent="-285750">
              <a:buFont typeface="Wingdings" panose="05000000000000000000" pitchFamily="2" charset="2"/>
              <a:buChar char="§"/>
            </a:pPr>
            <a:r>
              <a:rPr lang="pt-BR" sz="1600" dirty="0"/>
              <a:t>Condição de participação:</a:t>
            </a:r>
          </a:p>
          <a:p>
            <a:pPr marL="285750" indent="-285750">
              <a:buFont typeface="Wingdings" panose="05000000000000000000" pitchFamily="2" charset="2"/>
              <a:buChar char="§"/>
            </a:pPr>
            <a:endParaRPr lang="pt-BR" sz="1600" dirty="0"/>
          </a:p>
          <a:p>
            <a:pPr marL="742950" lvl="1" indent="-285750">
              <a:buFont typeface="Wingdings" panose="05000000000000000000" pitchFamily="2" charset="2"/>
              <a:buChar char="§"/>
            </a:pPr>
            <a:r>
              <a:rPr lang="pt-BR" sz="1600" dirty="0"/>
              <a:t>Experiência na prestação de serviço de transporte coletivo de passageiros em serviço público municipal, intermunicipal, interestadual ou intermunicipal ou em serviço privado autorizado de fretamento contínuo</a:t>
            </a:r>
          </a:p>
          <a:p>
            <a:pPr marL="742950" lvl="1" indent="-285750">
              <a:buFont typeface="Wingdings" panose="05000000000000000000" pitchFamily="2" charset="2"/>
              <a:buChar char="§"/>
            </a:pPr>
            <a:r>
              <a:rPr lang="pt-BR" sz="1600" dirty="0"/>
              <a:t>Vedada a participação de consórcios, cooperativas de trabalho, empresas estrangeiras que não funcionem no país e demais restrições legais.</a:t>
            </a:r>
          </a:p>
          <a:p>
            <a:pPr marL="285750" indent="-285750">
              <a:buFont typeface="Wingdings" panose="05000000000000000000" pitchFamily="2" charset="2"/>
              <a:buChar char="§"/>
            </a:pPr>
            <a:endParaRPr lang="pt-BR" sz="1600" dirty="0"/>
          </a:p>
          <a:p>
            <a:pPr marL="285750" indent="-285750">
              <a:buFont typeface="Wingdings" panose="05000000000000000000" pitchFamily="2" charset="2"/>
              <a:buChar char="§"/>
            </a:pPr>
            <a:r>
              <a:rPr lang="pt-BR" sz="1600" dirty="0"/>
              <a:t>Habilitação jurídica, Regularidade Fiscal e Trabalhista e </a:t>
            </a:r>
            <a:r>
              <a:rPr lang="pt-BR" sz="1600" dirty="0">
                <a:sym typeface="Wingdings 3" panose="05040102010807070707" pitchFamily="18" charset="2"/>
              </a:rPr>
              <a:t>Qualificação econômica  de acordo com a lei</a:t>
            </a:r>
          </a:p>
          <a:p>
            <a:pPr marL="285750" indent="-285750">
              <a:buFont typeface="Wingdings" panose="05000000000000000000" pitchFamily="2" charset="2"/>
              <a:buChar char="§"/>
            </a:pPr>
            <a:endParaRPr lang="pt-BR" sz="1600" dirty="0">
              <a:sym typeface="Wingdings 3" panose="05040102010807070707" pitchFamily="18" charset="2"/>
            </a:endParaRPr>
          </a:p>
          <a:p>
            <a:pPr marL="285750" indent="-285750">
              <a:buFont typeface="Wingdings" panose="05000000000000000000" pitchFamily="2" charset="2"/>
              <a:buChar char="§"/>
            </a:pPr>
            <a:r>
              <a:rPr lang="pt-BR" sz="1600" dirty="0">
                <a:sym typeface="Wingdings 3" panose="05040102010807070707" pitchFamily="18" charset="2"/>
              </a:rPr>
              <a:t>Qualificação técnica</a:t>
            </a:r>
          </a:p>
          <a:p>
            <a:pPr marL="285750" indent="-285750">
              <a:buFont typeface="Wingdings" panose="05000000000000000000" pitchFamily="2" charset="2"/>
              <a:buChar char="§"/>
            </a:pPr>
            <a:endParaRPr lang="pt-BR" sz="1600" dirty="0">
              <a:sym typeface="Wingdings 3" panose="05040102010807070707" pitchFamily="18" charset="2"/>
            </a:endParaRPr>
          </a:p>
          <a:p>
            <a:pPr marL="742950" lvl="1" indent="-285750">
              <a:buFont typeface="Wingdings" panose="05000000000000000000" pitchFamily="2" charset="2"/>
              <a:buChar char="§"/>
            </a:pPr>
            <a:r>
              <a:rPr lang="pt-BR" sz="1600" dirty="0">
                <a:sym typeface="Wingdings 3" panose="05040102010807070707" pitchFamily="18" charset="2"/>
              </a:rPr>
              <a:t>Operação com no mínimo 12 (doze) ônibus durante o período contínuo de um ano </a:t>
            </a:r>
          </a:p>
          <a:p>
            <a:pPr marL="742950" lvl="1" indent="-285750">
              <a:buFont typeface="Wingdings" panose="05000000000000000000" pitchFamily="2" charset="2"/>
              <a:buChar char="§"/>
            </a:pPr>
            <a:r>
              <a:rPr lang="pt-BR" sz="1600" dirty="0">
                <a:sym typeface="Wingdings 3" panose="05040102010807070707" pitchFamily="18" charset="2"/>
              </a:rPr>
              <a:t>Realização de no mínimo 50% do produto da quantidade de meias-viagens mensais previstas no Projeto Básico pelo prazo de doze meses</a:t>
            </a:r>
          </a:p>
          <a:p>
            <a:pPr marL="285750" indent="-285750">
              <a:buFont typeface="Wingdings" panose="05000000000000000000" pitchFamily="2" charset="2"/>
              <a:buChar char="§"/>
            </a:pPr>
            <a:endParaRPr lang="pt-BR" sz="1600" dirty="0">
              <a:sym typeface="Wingdings 3" panose="05040102010807070707" pitchFamily="18" charset="2"/>
            </a:endParaRPr>
          </a:p>
          <a:p>
            <a:pPr marL="285750" indent="-285750">
              <a:buFont typeface="Wingdings" panose="05000000000000000000" pitchFamily="2" charset="2"/>
              <a:buChar char="§"/>
            </a:pPr>
            <a:r>
              <a:rPr lang="pt-BR" sz="1600" dirty="0">
                <a:sym typeface="Wingdings 3" panose="05040102010807070707" pitchFamily="18" charset="2"/>
              </a:rPr>
              <a:t>Forma de julgamento: menor valor da </a:t>
            </a:r>
            <a:r>
              <a:rPr lang="pt-BR" sz="1600" dirty="0"/>
              <a:t>Tarifa de Remuneração da Prestação do Serviço de Transporte Público Coletivo</a:t>
            </a:r>
          </a:p>
        </p:txBody>
      </p:sp>
    </p:spTree>
    <p:extLst>
      <p:ext uri="{BB962C8B-B14F-4D97-AF65-F5344CB8AC3E}">
        <p14:creationId xmlns:p14="http://schemas.microsoft.com/office/powerpoint/2010/main" val="26967544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4670770" y="3429000"/>
            <a:ext cx="2850460" cy="615553"/>
          </a:xfrm>
          <a:prstGeom prst="rect">
            <a:avLst/>
          </a:prstGeom>
          <a:noFill/>
        </p:spPr>
        <p:txBody>
          <a:bodyPr wrap="none" rtlCol="0">
            <a:spAutoFit/>
          </a:bodyPr>
          <a:lstStyle/>
          <a:p>
            <a:r>
              <a:rPr lang="pt-BR" sz="3400" b="1" dirty="0">
                <a:solidFill>
                  <a:schemeClr val="accent6">
                    <a:lumMod val="50000"/>
                  </a:schemeClr>
                </a:solidFill>
              </a:rPr>
              <a:t>OBRIGADO !</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489" y="476428"/>
            <a:ext cx="2189500" cy="2189500"/>
          </a:xfrm>
          <a:prstGeom prst="rect">
            <a:avLst/>
          </a:prstGeom>
        </p:spPr>
      </p:pic>
    </p:spTree>
    <p:extLst>
      <p:ext uri="{BB962C8B-B14F-4D97-AF65-F5344CB8AC3E}">
        <p14:creationId xmlns:p14="http://schemas.microsoft.com/office/powerpoint/2010/main" val="740931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6375558" y="717310"/>
            <a:ext cx="1322798" cy="338554"/>
          </a:xfrm>
          <a:prstGeom prst="rect">
            <a:avLst/>
          </a:prstGeom>
          <a:noFill/>
        </p:spPr>
        <p:txBody>
          <a:bodyPr wrap="none" rtlCol="0">
            <a:spAutoFit/>
          </a:bodyPr>
          <a:lstStyle/>
          <a:p>
            <a:r>
              <a:rPr lang="pt-BR" sz="1600" b="1" dirty="0"/>
              <a:t>DIAS ÚTEIS</a:t>
            </a:r>
          </a:p>
        </p:txBody>
      </p:sp>
      <p:sp>
        <p:nvSpPr>
          <p:cNvPr id="6" name="CaixaDeTexto 5"/>
          <p:cNvSpPr txBox="1"/>
          <p:nvPr/>
        </p:nvSpPr>
        <p:spPr>
          <a:xfrm>
            <a:off x="874258" y="3679064"/>
            <a:ext cx="1207382" cy="338554"/>
          </a:xfrm>
          <a:prstGeom prst="rect">
            <a:avLst/>
          </a:prstGeom>
          <a:noFill/>
        </p:spPr>
        <p:txBody>
          <a:bodyPr wrap="none" rtlCol="0">
            <a:spAutoFit/>
          </a:bodyPr>
          <a:lstStyle/>
          <a:p>
            <a:r>
              <a:rPr lang="pt-BR" sz="1600" b="1" dirty="0"/>
              <a:t>SÁBADOS</a:t>
            </a:r>
          </a:p>
        </p:txBody>
      </p:sp>
      <p:sp>
        <p:nvSpPr>
          <p:cNvPr id="13" name="CaixaDeTexto 12"/>
          <p:cNvSpPr txBox="1"/>
          <p:nvPr/>
        </p:nvSpPr>
        <p:spPr>
          <a:xfrm>
            <a:off x="402771" y="717310"/>
            <a:ext cx="3223959" cy="369332"/>
          </a:xfrm>
          <a:prstGeom prst="rect">
            <a:avLst/>
          </a:prstGeom>
          <a:noFill/>
        </p:spPr>
        <p:txBody>
          <a:bodyPr wrap="none" rtlCol="0">
            <a:spAutoFit/>
          </a:bodyPr>
          <a:lstStyle/>
          <a:p>
            <a:r>
              <a:rPr lang="pt-BR" dirty="0"/>
              <a:t>Serviço de transporte coletivo</a:t>
            </a:r>
          </a:p>
        </p:txBody>
      </p:sp>
      <p:sp>
        <p:nvSpPr>
          <p:cNvPr id="14" name="Retângulo 13"/>
          <p:cNvSpPr/>
          <p:nvPr/>
        </p:nvSpPr>
        <p:spPr>
          <a:xfrm>
            <a:off x="402771" y="1292701"/>
            <a:ext cx="4645747" cy="646331"/>
          </a:xfrm>
          <a:prstGeom prst="rect">
            <a:avLst/>
          </a:prstGeom>
        </p:spPr>
        <p:txBody>
          <a:bodyPr wrap="square">
            <a:spAutoFit/>
          </a:bodyPr>
          <a:lstStyle/>
          <a:p>
            <a:pPr>
              <a:spcBef>
                <a:spcPts val="600"/>
              </a:spcBef>
              <a:spcAft>
                <a:spcPts val="600"/>
              </a:spcAft>
            </a:pPr>
            <a:r>
              <a:rPr lang="pt-BR" dirty="0"/>
              <a:t>Quantidade de viagens por faixa horária e tipo de dia</a:t>
            </a:r>
          </a:p>
        </p:txBody>
      </p:sp>
      <p:sp>
        <p:nvSpPr>
          <p:cNvPr id="7" name="CaixaDeTexto 6"/>
          <p:cNvSpPr txBox="1"/>
          <p:nvPr/>
        </p:nvSpPr>
        <p:spPr>
          <a:xfrm>
            <a:off x="6372352" y="3730266"/>
            <a:ext cx="1326004" cy="338554"/>
          </a:xfrm>
          <a:prstGeom prst="rect">
            <a:avLst/>
          </a:prstGeom>
          <a:noFill/>
        </p:spPr>
        <p:txBody>
          <a:bodyPr wrap="none" rtlCol="0">
            <a:spAutoFit/>
          </a:bodyPr>
          <a:lstStyle/>
          <a:p>
            <a:r>
              <a:rPr lang="pt-BR" sz="1600" b="1" dirty="0"/>
              <a:t>DOMINGOS</a:t>
            </a:r>
          </a:p>
        </p:txBody>
      </p:sp>
      <p:graphicFrame>
        <p:nvGraphicFramePr>
          <p:cNvPr id="10" name="Gráfico 9">
            <a:extLst>
              <a:ext uri="{FF2B5EF4-FFF2-40B4-BE49-F238E27FC236}">
                <a16:creationId xmlns:a16="http://schemas.microsoft.com/office/drawing/2014/main" id="{00000000-0008-0000-0800-000002000000}"/>
              </a:ext>
            </a:extLst>
          </p:cNvPr>
          <p:cNvGraphicFramePr>
            <a:graphicFrameLocks/>
          </p:cNvGraphicFramePr>
          <p:nvPr>
            <p:extLst>
              <p:ext uri="{D42A27DB-BD31-4B8C-83A1-F6EECF244321}">
                <p14:modId xmlns:p14="http://schemas.microsoft.com/office/powerpoint/2010/main" val="1025859153"/>
              </p:ext>
            </p:extLst>
          </p:nvPr>
        </p:nvGraphicFramePr>
        <p:xfrm>
          <a:off x="6457966" y="1109644"/>
          <a:ext cx="4860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a:extLst>
              <a:ext uri="{FF2B5EF4-FFF2-40B4-BE49-F238E27FC236}">
                <a16:creationId xmlns:a16="http://schemas.microsoft.com/office/drawing/2014/main" id="{00000000-0008-0000-0800-000003000000}"/>
              </a:ext>
            </a:extLst>
          </p:cNvPr>
          <p:cNvGraphicFramePr>
            <a:graphicFrameLocks/>
          </p:cNvGraphicFramePr>
          <p:nvPr>
            <p:extLst>
              <p:ext uri="{D42A27DB-BD31-4B8C-83A1-F6EECF244321}">
                <p14:modId xmlns:p14="http://schemas.microsoft.com/office/powerpoint/2010/main" val="3337293545"/>
              </p:ext>
            </p:extLst>
          </p:nvPr>
        </p:nvGraphicFramePr>
        <p:xfrm>
          <a:off x="402771" y="4143331"/>
          <a:ext cx="4860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a:extLst>
              <a:ext uri="{FF2B5EF4-FFF2-40B4-BE49-F238E27FC236}">
                <a16:creationId xmlns:a16="http://schemas.microsoft.com/office/drawing/2014/main" id="{00000000-0008-0000-0800-000004000000}"/>
              </a:ext>
            </a:extLst>
          </p:cNvPr>
          <p:cNvGraphicFramePr>
            <a:graphicFrameLocks/>
          </p:cNvGraphicFramePr>
          <p:nvPr>
            <p:extLst>
              <p:ext uri="{D42A27DB-BD31-4B8C-83A1-F6EECF244321}">
                <p14:modId xmlns:p14="http://schemas.microsoft.com/office/powerpoint/2010/main" val="1864277402"/>
              </p:ext>
            </p:extLst>
          </p:nvPr>
        </p:nvGraphicFramePr>
        <p:xfrm>
          <a:off x="6457966" y="4068820"/>
          <a:ext cx="4860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81357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402771" y="717310"/>
            <a:ext cx="3223959" cy="369332"/>
          </a:xfrm>
          <a:prstGeom prst="rect">
            <a:avLst/>
          </a:prstGeom>
          <a:noFill/>
        </p:spPr>
        <p:txBody>
          <a:bodyPr wrap="none" rtlCol="0">
            <a:spAutoFit/>
          </a:bodyPr>
          <a:lstStyle/>
          <a:p>
            <a:r>
              <a:rPr lang="pt-BR" dirty="0"/>
              <a:t>Serviço de transporte coletivo</a:t>
            </a:r>
          </a:p>
        </p:txBody>
      </p:sp>
      <p:sp>
        <p:nvSpPr>
          <p:cNvPr id="12" name="CaixaDeTexto 11"/>
          <p:cNvSpPr txBox="1"/>
          <p:nvPr/>
        </p:nvSpPr>
        <p:spPr>
          <a:xfrm>
            <a:off x="402771" y="1468645"/>
            <a:ext cx="4980598" cy="646331"/>
          </a:xfrm>
          <a:prstGeom prst="rect">
            <a:avLst/>
          </a:prstGeom>
          <a:noFill/>
        </p:spPr>
        <p:txBody>
          <a:bodyPr wrap="square" rtlCol="0">
            <a:spAutoFit/>
          </a:bodyPr>
          <a:lstStyle/>
          <a:p>
            <a:r>
              <a:rPr lang="pt-BR" dirty="0"/>
              <a:t>Quantidade de viagens em dias úteis segundo a extensão dos serviços</a:t>
            </a:r>
          </a:p>
        </p:txBody>
      </p:sp>
      <p:graphicFrame>
        <p:nvGraphicFramePr>
          <p:cNvPr id="6" name="Gráfico 5"/>
          <p:cNvGraphicFramePr>
            <a:graphicFrameLocks/>
          </p:cNvGraphicFramePr>
          <p:nvPr>
            <p:extLst>
              <p:ext uri="{D42A27DB-BD31-4B8C-83A1-F6EECF244321}">
                <p14:modId xmlns:p14="http://schemas.microsoft.com/office/powerpoint/2010/main" val="3989191025"/>
              </p:ext>
            </p:extLst>
          </p:nvPr>
        </p:nvGraphicFramePr>
        <p:xfrm>
          <a:off x="2699657" y="2496979"/>
          <a:ext cx="6715760" cy="39805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3222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4354142" y="3147559"/>
            <a:ext cx="3548743" cy="511630"/>
          </a:xfrm>
          <a:prstGeom prst="rect">
            <a:avLst/>
          </a:prstGeom>
          <a:noFill/>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100" b="1" dirty="0">
                <a:solidFill>
                  <a:schemeClr val="accent6">
                    <a:lumMod val="50000"/>
                  </a:schemeClr>
                </a:solidFill>
                <a:latin typeface="Verdana" panose="020B0604030504040204" pitchFamily="34" charset="0"/>
                <a:ea typeface="Verdana" panose="020B0604030504040204" pitchFamily="34" charset="0"/>
              </a:rPr>
              <a:t>Demanda</a:t>
            </a:r>
            <a:endParaRPr lang="pt-BR" b="1" dirty="0">
              <a:solidFill>
                <a:schemeClr val="accent6">
                  <a:lumMod val="50000"/>
                </a:schemeClr>
              </a:solidFill>
              <a:latin typeface="Verdana" panose="020B0604030504040204" pitchFamily="34" charset="0"/>
              <a:ea typeface="Verdana" panose="020B0604030504040204" pitchFamily="34" charset="0"/>
            </a:endParaRPr>
          </a:p>
        </p:txBody>
      </p:sp>
      <p:cxnSp>
        <p:nvCxnSpPr>
          <p:cNvPr id="8" name="Conector reto 7"/>
          <p:cNvCxnSpPr/>
          <p:nvPr/>
        </p:nvCxnSpPr>
        <p:spPr>
          <a:xfrm>
            <a:off x="1741714" y="3659189"/>
            <a:ext cx="8697686" cy="0"/>
          </a:xfrm>
          <a:prstGeom prst="line">
            <a:avLst/>
          </a:prstGeom>
          <a:ln w="38100">
            <a:solidFill>
              <a:schemeClr val="accent6">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530914"/>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ada 1">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spPr>
      <a:bodyPr rtlCol="0" anchor="ctr"/>
      <a:lstStyle>
        <a:defPPr algn="ctr">
          <a:defRPr>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9547</TotalTime>
  <Words>6083</Words>
  <Application>Microsoft Office PowerPoint</Application>
  <PresentationFormat>Widescreen</PresentationFormat>
  <Paragraphs>1027</Paragraphs>
  <Slides>67</Slides>
  <Notes>0</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67</vt:i4>
      </vt:variant>
    </vt:vector>
  </HeadingPairs>
  <TitlesOfParts>
    <vt:vector size="78" baseType="lpstr">
      <vt:lpstr>Aptos</vt:lpstr>
      <vt:lpstr>Arial</vt:lpstr>
      <vt:lpstr>Calibri</vt:lpstr>
      <vt:lpstr>Cambria Math</vt:lpstr>
      <vt:lpstr>Segoe UI Emoji</vt:lpstr>
      <vt:lpstr>Symbol</vt:lpstr>
      <vt:lpstr>Times New Roman</vt:lpstr>
      <vt:lpstr>Verdana</vt:lpstr>
      <vt:lpstr>Wingdings</vt:lpstr>
      <vt:lpstr>Wingdings 3</vt:lpstr>
      <vt:lpstr>Tema do Office</vt:lpstr>
      <vt:lpstr>CONCESSÃO DO TRANSPORTE COLETIVO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Arlindo Fernandes</dc:creator>
  <cp:lastModifiedBy>Arlindo Fernandes</cp:lastModifiedBy>
  <cp:revision>322</cp:revision>
  <dcterms:created xsi:type="dcterms:W3CDTF">2021-10-05T22:36:35Z</dcterms:created>
  <dcterms:modified xsi:type="dcterms:W3CDTF">2024-03-18T18:27:44Z</dcterms:modified>
</cp:coreProperties>
</file>